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9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2" r:id="rId12"/>
    <p:sldId id="280" r:id="rId13"/>
    <p:sldId id="281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van Amelsfort" userId="080821f3-a6aa-4bff-970d-5cea2221fcae" providerId="ADAL" clId="{C4ED9F07-24DD-4CB2-B704-D4D2B2504C8A}"/>
    <pc:docChg chg="modSld">
      <pc:chgData name="Eric van Amelsfort" userId="080821f3-a6aa-4bff-970d-5cea2221fcae" providerId="ADAL" clId="{C4ED9F07-24DD-4CB2-B704-D4D2B2504C8A}" dt="2023-12-05T12:39:20.148" v="0" actId="20577"/>
      <pc:docMkLst>
        <pc:docMk/>
      </pc:docMkLst>
      <pc:sldChg chg="modSp mod">
        <pc:chgData name="Eric van Amelsfort" userId="080821f3-a6aa-4bff-970d-5cea2221fcae" providerId="ADAL" clId="{C4ED9F07-24DD-4CB2-B704-D4D2B2504C8A}" dt="2023-12-05T12:39:20.148" v="0" actId="20577"/>
        <pc:sldMkLst>
          <pc:docMk/>
          <pc:sldMk cId="2859248231" sldId="273"/>
        </pc:sldMkLst>
        <pc:spChg chg="mod">
          <ac:chgData name="Eric van Amelsfort" userId="080821f3-a6aa-4bff-970d-5cea2221fcae" providerId="ADAL" clId="{C4ED9F07-24DD-4CB2-B704-D4D2B2504C8A}" dt="2023-12-05T12:39:20.148" v="0" actId="20577"/>
          <ac:spMkLst>
            <pc:docMk/>
            <pc:sldMk cId="2859248231" sldId="273"/>
            <ac:spMk id="3" creationId="{90049BDB-CDD9-1430-A652-18DBEE93B5D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persoon, kleding, Menselijk gezicht, overdekt&#10;&#10;Automatisch gegenereerde beschrijving">
            <a:extLst>
              <a:ext uri="{FF2B5EF4-FFF2-40B4-BE49-F238E27FC236}">
                <a16:creationId xmlns:a16="http://schemas.microsoft.com/office/drawing/2014/main" id="{11287075-44D8-6FA8-D5BD-58F35AFF4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19DED7-C35B-D715-65EC-6605546336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1696" y="1787863"/>
            <a:ext cx="6433351" cy="149473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dirty="0"/>
              <a:t>Klik om stijl te bewerken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2AA272-39D0-B733-5250-6E8747124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1695" y="3444459"/>
            <a:ext cx="643335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857AAC7-FD96-410B-1508-B1B481892EFA}"/>
              </a:ext>
            </a:extLst>
          </p:cNvPr>
          <p:cNvSpPr/>
          <p:nvPr userDrawn="1"/>
        </p:nvSpPr>
        <p:spPr>
          <a:xfrm>
            <a:off x="0" y="6175234"/>
            <a:ext cx="4572000" cy="682766"/>
          </a:xfrm>
          <a:prstGeom prst="rect">
            <a:avLst/>
          </a:prstGeom>
          <a:solidFill>
            <a:srgbClr val="1F9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Gelijkbenige driehoek 11">
            <a:extLst>
              <a:ext uri="{FF2B5EF4-FFF2-40B4-BE49-F238E27FC236}">
                <a16:creationId xmlns:a16="http://schemas.microsoft.com/office/drawing/2014/main" id="{B3BB51DB-B686-02E2-38CC-C41A7EB7D7FD}"/>
              </a:ext>
            </a:extLst>
          </p:cNvPr>
          <p:cNvSpPr/>
          <p:nvPr userDrawn="1"/>
        </p:nvSpPr>
        <p:spPr>
          <a:xfrm>
            <a:off x="985422" y="5631309"/>
            <a:ext cx="963562" cy="543925"/>
          </a:xfrm>
          <a:prstGeom prst="triangle">
            <a:avLst/>
          </a:prstGeom>
          <a:solidFill>
            <a:srgbClr val="1F9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90EC8D3A-5DD5-9684-222C-34D96D97D87F}"/>
              </a:ext>
            </a:extLst>
          </p:cNvPr>
          <p:cNvSpPr/>
          <p:nvPr userDrawn="1"/>
        </p:nvSpPr>
        <p:spPr>
          <a:xfrm rot="5963948">
            <a:off x="176789" y="179601"/>
            <a:ext cx="623573" cy="611505"/>
          </a:xfrm>
          <a:custGeom>
            <a:avLst/>
            <a:gdLst/>
            <a:ahLst/>
            <a:cxnLst/>
            <a:rect l="l" t="t" r="r" b="b"/>
            <a:pathLst>
              <a:path w="623573" h="611505">
                <a:moveTo>
                  <a:pt x="0" y="0"/>
                </a:moveTo>
                <a:lnTo>
                  <a:pt x="623574" y="0"/>
                </a:lnTo>
                <a:lnTo>
                  <a:pt x="623574" y="611505"/>
                </a:lnTo>
                <a:lnTo>
                  <a:pt x="0" y="6115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95637BE3-846A-78C6-A178-46C2CC42CBF4}"/>
              </a:ext>
            </a:extLst>
          </p:cNvPr>
          <p:cNvSpPr/>
          <p:nvPr userDrawn="1"/>
        </p:nvSpPr>
        <p:spPr>
          <a:xfrm rot="1595514">
            <a:off x="3984306" y="5563014"/>
            <a:ext cx="495424" cy="529333"/>
          </a:xfrm>
          <a:custGeom>
            <a:avLst/>
            <a:gdLst/>
            <a:ahLst/>
            <a:cxnLst/>
            <a:rect l="l" t="t" r="r" b="b"/>
            <a:pathLst>
              <a:path w="495424" h="529333">
                <a:moveTo>
                  <a:pt x="0" y="0"/>
                </a:moveTo>
                <a:lnTo>
                  <a:pt x="495424" y="0"/>
                </a:lnTo>
                <a:lnTo>
                  <a:pt x="495424" y="529333"/>
                </a:lnTo>
                <a:lnTo>
                  <a:pt x="0" y="529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3081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eding, persoon, buitenshuis, Fietswiel&#10;&#10;Automatisch gegenereerde beschrijving">
            <a:extLst>
              <a:ext uri="{FF2B5EF4-FFF2-40B4-BE49-F238E27FC236}">
                <a16:creationId xmlns:a16="http://schemas.microsoft.com/office/drawing/2014/main" id="{730258A5-98CA-1D25-78D0-D7B5E4C0A4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3" r="2915"/>
          <a:stretch/>
        </p:blipFill>
        <p:spPr>
          <a:xfrm>
            <a:off x="0" y="0"/>
            <a:ext cx="8028297" cy="6184490"/>
          </a:xfrm>
          <a:prstGeom prst="rect">
            <a:avLst/>
          </a:prstGeom>
        </p:spPr>
      </p:pic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9492CB4A-6119-924F-435E-E0CD2ADE7150}"/>
              </a:ext>
            </a:extLst>
          </p:cNvPr>
          <p:cNvSpPr/>
          <p:nvPr userDrawn="1"/>
        </p:nvSpPr>
        <p:spPr>
          <a:xfrm>
            <a:off x="985422" y="5640565"/>
            <a:ext cx="963562" cy="543925"/>
          </a:xfrm>
          <a:prstGeom prst="triangle">
            <a:avLst/>
          </a:prstGeom>
          <a:solidFill>
            <a:srgbClr val="1F9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0E1A355C-334F-3501-FA70-CE99E00F2822}"/>
              </a:ext>
            </a:extLst>
          </p:cNvPr>
          <p:cNvSpPr/>
          <p:nvPr userDrawn="1"/>
        </p:nvSpPr>
        <p:spPr>
          <a:xfrm>
            <a:off x="9618915" y="1206442"/>
            <a:ext cx="1044426" cy="931526"/>
          </a:xfrm>
          <a:custGeom>
            <a:avLst/>
            <a:gdLst/>
            <a:ahLst/>
            <a:cxnLst/>
            <a:rect l="l" t="t" r="r" b="b"/>
            <a:pathLst>
              <a:path w="1044426" h="931526">
                <a:moveTo>
                  <a:pt x="0" y="0"/>
                </a:moveTo>
                <a:lnTo>
                  <a:pt x="1044426" y="0"/>
                </a:lnTo>
                <a:lnTo>
                  <a:pt x="1044426" y="931526"/>
                </a:lnTo>
                <a:lnTo>
                  <a:pt x="0" y="9315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DEC87C7-1A1B-EBD5-5B85-24A6A845AD5C}"/>
              </a:ext>
            </a:extLst>
          </p:cNvPr>
          <p:cNvSpPr txBox="1"/>
          <p:nvPr userDrawn="1"/>
        </p:nvSpPr>
        <p:spPr>
          <a:xfrm>
            <a:off x="8406581" y="2704148"/>
            <a:ext cx="3264309" cy="2096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Campus, </a:t>
            </a:r>
            <a:r>
              <a:rPr lang="en-US" sz="14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mavo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en-US" sz="14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havo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</a:p>
          <a:p>
            <a:pPr algn="r">
              <a:lnSpc>
                <a:spcPct val="100000"/>
              </a:lnSpc>
            </a:pPr>
            <a:r>
              <a:rPr lang="en-US" sz="14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Academische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route</a:t>
            </a:r>
          </a:p>
          <a:p>
            <a:pPr algn="r"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Jan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Ligthartstraat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1a &amp; 5</a:t>
            </a:r>
          </a:p>
          <a:p>
            <a:pPr algn="r"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8265 CJ Kampen</a:t>
            </a:r>
          </a:p>
          <a:p>
            <a:pPr algn="r">
              <a:lnSpc>
                <a:spcPct val="100000"/>
              </a:lnSpc>
            </a:pPr>
            <a:endParaRPr lang="en-US" sz="1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VIA, </a:t>
            </a:r>
            <a:r>
              <a:rPr lang="en-US" sz="14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vakroute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en-US" sz="14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praktijkroute</a:t>
            </a:r>
            <a:endParaRPr lang="en-US" sz="1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Flevoweg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68</a:t>
            </a:r>
          </a:p>
          <a:p>
            <a:pPr algn="r"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8265 PL Kampen</a:t>
            </a:r>
          </a:p>
          <a:p>
            <a:pPr algn="r">
              <a:lnSpc>
                <a:spcPts val="2325"/>
              </a:lnSpc>
            </a:pPr>
            <a:endParaRPr lang="en-US" sz="18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125E004-0861-2C7C-FC2D-D946FC547D9F}"/>
              </a:ext>
            </a:extLst>
          </p:cNvPr>
          <p:cNvSpPr/>
          <p:nvPr userDrawn="1"/>
        </p:nvSpPr>
        <p:spPr>
          <a:xfrm rot="-8586947">
            <a:off x="8695353" y="1463816"/>
            <a:ext cx="528916" cy="572741"/>
          </a:xfrm>
          <a:custGeom>
            <a:avLst/>
            <a:gdLst/>
            <a:ahLst/>
            <a:cxnLst/>
            <a:rect l="l" t="t" r="r" b="b"/>
            <a:pathLst>
              <a:path w="528916" h="572741">
                <a:moveTo>
                  <a:pt x="0" y="0"/>
                </a:moveTo>
                <a:lnTo>
                  <a:pt x="528916" y="0"/>
                </a:lnTo>
                <a:lnTo>
                  <a:pt x="528916" y="572741"/>
                </a:lnTo>
                <a:lnTo>
                  <a:pt x="0" y="5727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2CE6E2F8-9BAA-C1D7-62FC-E2178CF5AEEE}"/>
              </a:ext>
            </a:extLst>
          </p:cNvPr>
          <p:cNvSpPr/>
          <p:nvPr userDrawn="1"/>
        </p:nvSpPr>
        <p:spPr>
          <a:xfrm rot="2349602">
            <a:off x="11020536" y="1462549"/>
            <a:ext cx="528916" cy="572741"/>
          </a:xfrm>
          <a:custGeom>
            <a:avLst/>
            <a:gdLst/>
            <a:ahLst/>
            <a:cxnLst/>
            <a:rect l="l" t="t" r="r" b="b"/>
            <a:pathLst>
              <a:path w="528916" h="572741">
                <a:moveTo>
                  <a:pt x="0" y="0"/>
                </a:moveTo>
                <a:lnTo>
                  <a:pt x="528916" y="0"/>
                </a:lnTo>
                <a:lnTo>
                  <a:pt x="528916" y="572741"/>
                </a:lnTo>
                <a:lnTo>
                  <a:pt x="0" y="5727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4239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Menselijk gezicht, kleding, boek&#10;&#10;Automatisch gegenereerde beschrijving">
            <a:extLst>
              <a:ext uri="{FF2B5EF4-FFF2-40B4-BE49-F238E27FC236}">
                <a16:creationId xmlns:a16="http://schemas.microsoft.com/office/drawing/2014/main" id="{20D3CC3A-EDEF-DDEA-DDB6-B02F7D060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19DED7-C35B-D715-65EC-6605546336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1696" y="1787863"/>
            <a:ext cx="6433351" cy="149473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dirty="0"/>
              <a:t>Klik om stijl te bewerken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2AA272-39D0-B733-5250-6E8747124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1695" y="3444459"/>
            <a:ext cx="643335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857AAC7-FD96-410B-1508-B1B481892EFA}"/>
              </a:ext>
            </a:extLst>
          </p:cNvPr>
          <p:cNvSpPr/>
          <p:nvPr userDrawn="1"/>
        </p:nvSpPr>
        <p:spPr>
          <a:xfrm>
            <a:off x="0" y="6175234"/>
            <a:ext cx="4572000" cy="682766"/>
          </a:xfrm>
          <a:prstGeom prst="rect">
            <a:avLst/>
          </a:prstGeom>
          <a:solidFill>
            <a:srgbClr val="1F9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Gelijkbenige driehoek 11">
            <a:extLst>
              <a:ext uri="{FF2B5EF4-FFF2-40B4-BE49-F238E27FC236}">
                <a16:creationId xmlns:a16="http://schemas.microsoft.com/office/drawing/2014/main" id="{B3BB51DB-B686-02E2-38CC-C41A7EB7D7FD}"/>
              </a:ext>
            </a:extLst>
          </p:cNvPr>
          <p:cNvSpPr/>
          <p:nvPr userDrawn="1"/>
        </p:nvSpPr>
        <p:spPr>
          <a:xfrm>
            <a:off x="985422" y="5632972"/>
            <a:ext cx="963562" cy="543925"/>
          </a:xfrm>
          <a:prstGeom prst="triangle">
            <a:avLst/>
          </a:prstGeom>
          <a:solidFill>
            <a:srgbClr val="1F9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D6C39162-2CE0-8BD8-6ED1-2293DC2EF3D2}"/>
              </a:ext>
            </a:extLst>
          </p:cNvPr>
          <p:cNvSpPr/>
          <p:nvPr userDrawn="1"/>
        </p:nvSpPr>
        <p:spPr>
          <a:xfrm rot="5963948">
            <a:off x="176789" y="179601"/>
            <a:ext cx="623573" cy="611505"/>
          </a:xfrm>
          <a:custGeom>
            <a:avLst/>
            <a:gdLst/>
            <a:ahLst/>
            <a:cxnLst/>
            <a:rect l="l" t="t" r="r" b="b"/>
            <a:pathLst>
              <a:path w="623573" h="611505">
                <a:moveTo>
                  <a:pt x="0" y="0"/>
                </a:moveTo>
                <a:lnTo>
                  <a:pt x="623574" y="0"/>
                </a:lnTo>
                <a:lnTo>
                  <a:pt x="623574" y="611505"/>
                </a:lnTo>
                <a:lnTo>
                  <a:pt x="0" y="6115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3A6EA017-382C-584A-2A83-5C04BE4500C5}"/>
              </a:ext>
            </a:extLst>
          </p:cNvPr>
          <p:cNvSpPr/>
          <p:nvPr userDrawn="1"/>
        </p:nvSpPr>
        <p:spPr>
          <a:xfrm rot="1595514">
            <a:off x="3984306" y="5563014"/>
            <a:ext cx="495424" cy="529333"/>
          </a:xfrm>
          <a:custGeom>
            <a:avLst/>
            <a:gdLst/>
            <a:ahLst/>
            <a:cxnLst/>
            <a:rect l="l" t="t" r="r" b="b"/>
            <a:pathLst>
              <a:path w="495424" h="529333">
                <a:moveTo>
                  <a:pt x="0" y="0"/>
                </a:moveTo>
                <a:lnTo>
                  <a:pt x="495424" y="0"/>
                </a:lnTo>
                <a:lnTo>
                  <a:pt x="495424" y="529333"/>
                </a:lnTo>
                <a:lnTo>
                  <a:pt x="0" y="529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7402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303DC-22AA-FBE0-185C-516CD9C00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542"/>
            <a:ext cx="9298858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29B58A-E7A1-2867-F3E8-ED09F62A7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403"/>
            <a:ext cx="9298858" cy="33766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Freeform 34">
            <a:extLst>
              <a:ext uri="{FF2B5EF4-FFF2-40B4-BE49-F238E27FC236}">
                <a16:creationId xmlns:a16="http://schemas.microsoft.com/office/drawing/2014/main" id="{88E86429-3F74-B5DB-2A44-E942E1FE0C10}"/>
              </a:ext>
            </a:extLst>
          </p:cNvPr>
          <p:cNvSpPr/>
          <p:nvPr userDrawn="1"/>
        </p:nvSpPr>
        <p:spPr>
          <a:xfrm>
            <a:off x="11058321" y="1192678"/>
            <a:ext cx="252984" cy="121920"/>
          </a:xfrm>
          <a:custGeom>
            <a:avLst/>
            <a:gdLst/>
            <a:ahLst/>
            <a:cxnLst/>
            <a:rect l="l" t="t" r="r" b="b"/>
            <a:pathLst>
              <a:path w="252984" h="121920">
                <a:moveTo>
                  <a:pt x="0" y="0"/>
                </a:moveTo>
                <a:lnTo>
                  <a:pt x="252984" y="0"/>
                </a:lnTo>
                <a:lnTo>
                  <a:pt x="252984" y="121920"/>
                </a:lnTo>
                <a:lnTo>
                  <a:pt x="0" y="121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4316B0D5-FEAD-360B-4D52-BC576C168C4C}"/>
              </a:ext>
            </a:extLst>
          </p:cNvPr>
          <p:cNvSpPr/>
          <p:nvPr userDrawn="1"/>
        </p:nvSpPr>
        <p:spPr>
          <a:xfrm>
            <a:off x="10882041" y="409542"/>
            <a:ext cx="724405" cy="986695"/>
          </a:xfrm>
          <a:custGeom>
            <a:avLst/>
            <a:gdLst/>
            <a:ahLst/>
            <a:cxnLst/>
            <a:rect l="l" t="t" r="r" b="b"/>
            <a:pathLst>
              <a:path w="724405" h="986695">
                <a:moveTo>
                  <a:pt x="0" y="0"/>
                </a:moveTo>
                <a:lnTo>
                  <a:pt x="724405" y="0"/>
                </a:lnTo>
                <a:lnTo>
                  <a:pt x="724405" y="986695"/>
                </a:lnTo>
                <a:lnTo>
                  <a:pt x="0" y="9866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0348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303DC-22AA-FBE0-185C-516CD9C00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8391"/>
            <a:ext cx="9171038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29B58A-E7A1-2867-F3E8-ED09F62A7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41035"/>
            <a:ext cx="9171039" cy="3429955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001F0E8D-4D74-8E02-6EDB-58FFFE5FF1B0}"/>
              </a:ext>
            </a:extLst>
          </p:cNvPr>
          <p:cNvSpPr/>
          <p:nvPr userDrawn="1"/>
        </p:nvSpPr>
        <p:spPr>
          <a:xfrm>
            <a:off x="10650984" y="418391"/>
            <a:ext cx="968969" cy="742550"/>
          </a:xfrm>
          <a:custGeom>
            <a:avLst/>
            <a:gdLst/>
            <a:ahLst/>
            <a:cxnLst/>
            <a:rect l="l" t="t" r="r" b="b"/>
            <a:pathLst>
              <a:path w="968969" h="742550">
                <a:moveTo>
                  <a:pt x="0" y="0"/>
                </a:moveTo>
                <a:lnTo>
                  <a:pt x="968969" y="0"/>
                </a:lnTo>
                <a:lnTo>
                  <a:pt x="968969" y="742550"/>
                </a:lnTo>
                <a:lnTo>
                  <a:pt x="0" y="7425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93651F23-AB6A-3F29-EFE8-CB892EEEF52A}"/>
              </a:ext>
            </a:extLst>
          </p:cNvPr>
          <p:cNvSpPr/>
          <p:nvPr userDrawn="1"/>
        </p:nvSpPr>
        <p:spPr>
          <a:xfrm>
            <a:off x="11427032" y="725734"/>
            <a:ext cx="76200" cy="249936"/>
          </a:xfrm>
          <a:custGeom>
            <a:avLst/>
            <a:gdLst/>
            <a:ahLst/>
            <a:cxnLst/>
            <a:rect l="l" t="t" r="r" b="b"/>
            <a:pathLst>
              <a:path w="76200" h="249936">
                <a:moveTo>
                  <a:pt x="0" y="0"/>
                </a:moveTo>
                <a:lnTo>
                  <a:pt x="76200" y="0"/>
                </a:lnTo>
                <a:lnTo>
                  <a:pt x="76200" y="249936"/>
                </a:lnTo>
                <a:lnTo>
                  <a:pt x="0" y="2499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7901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303DC-22AA-FBE0-185C-516CD9C00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8391"/>
            <a:ext cx="9171038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29B58A-E7A1-2867-F3E8-ED09F62A7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41035"/>
            <a:ext cx="9171039" cy="3429955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Freeform 46">
            <a:extLst>
              <a:ext uri="{FF2B5EF4-FFF2-40B4-BE49-F238E27FC236}">
                <a16:creationId xmlns:a16="http://schemas.microsoft.com/office/drawing/2014/main" id="{860E6212-051F-C3E2-F51F-D06A9914D6E3}"/>
              </a:ext>
            </a:extLst>
          </p:cNvPr>
          <p:cNvSpPr/>
          <p:nvPr userDrawn="1"/>
        </p:nvSpPr>
        <p:spPr>
          <a:xfrm>
            <a:off x="10717418" y="418391"/>
            <a:ext cx="1017127" cy="813378"/>
          </a:xfrm>
          <a:custGeom>
            <a:avLst/>
            <a:gdLst/>
            <a:ahLst/>
            <a:cxnLst/>
            <a:rect l="l" t="t" r="r" b="b"/>
            <a:pathLst>
              <a:path w="1017127" h="813378">
                <a:moveTo>
                  <a:pt x="0" y="0"/>
                </a:moveTo>
                <a:lnTo>
                  <a:pt x="1017128" y="0"/>
                </a:lnTo>
                <a:lnTo>
                  <a:pt x="1017128" y="813378"/>
                </a:lnTo>
                <a:lnTo>
                  <a:pt x="0" y="813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9329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39020-F465-A1D8-BF12-42DA5FA3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151375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9E6951-01FE-CA5C-7055-AE61BF0CB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1976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545779-FA0C-7D7D-6488-3F9A489B8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043516" cy="371976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FF755B00-325E-FA5C-927C-FDDF2C673613}"/>
              </a:ext>
            </a:extLst>
          </p:cNvPr>
          <p:cNvGrpSpPr/>
          <p:nvPr userDrawn="1"/>
        </p:nvGrpSpPr>
        <p:grpSpPr>
          <a:xfrm>
            <a:off x="10686576" y="505144"/>
            <a:ext cx="462296" cy="835342"/>
            <a:chOff x="12771015" y="7122319"/>
            <a:chExt cx="462296" cy="835342"/>
          </a:xfrm>
        </p:grpSpPr>
        <p:sp>
          <p:nvSpPr>
            <p:cNvPr id="10" name="Freeform 38">
              <a:extLst>
                <a:ext uri="{FF2B5EF4-FFF2-40B4-BE49-F238E27FC236}">
                  <a16:creationId xmlns:a16="http://schemas.microsoft.com/office/drawing/2014/main" id="{C5FC6C71-0823-D113-A85C-E3A8CEB3763B}"/>
                </a:ext>
              </a:extLst>
            </p:cNvPr>
            <p:cNvSpPr/>
            <p:nvPr/>
          </p:nvSpPr>
          <p:spPr>
            <a:xfrm>
              <a:off x="12965583" y="7808004"/>
              <a:ext cx="207264" cy="82296"/>
            </a:xfrm>
            <a:custGeom>
              <a:avLst/>
              <a:gdLst/>
              <a:ahLst/>
              <a:cxnLst/>
              <a:rect l="l" t="t" r="r" b="b"/>
              <a:pathLst>
                <a:path w="207264" h="82296">
                  <a:moveTo>
                    <a:pt x="0" y="0"/>
                  </a:moveTo>
                  <a:lnTo>
                    <a:pt x="207264" y="0"/>
                  </a:lnTo>
                  <a:lnTo>
                    <a:pt x="207264" y="82296"/>
                  </a:lnTo>
                  <a:lnTo>
                    <a:pt x="0" y="82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1" name="Freeform 39">
              <a:extLst>
                <a:ext uri="{FF2B5EF4-FFF2-40B4-BE49-F238E27FC236}">
                  <a16:creationId xmlns:a16="http://schemas.microsoft.com/office/drawing/2014/main" id="{54613E49-A0A3-421C-0B7F-A7F43EADFCCD}"/>
                </a:ext>
              </a:extLst>
            </p:cNvPr>
            <p:cNvSpPr/>
            <p:nvPr/>
          </p:nvSpPr>
          <p:spPr>
            <a:xfrm>
              <a:off x="12868047" y="7198404"/>
              <a:ext cx="234696" cy="106680"/>
            </a:xfrm>
            <a:custGeom>
              <a:avLst/>
              <a:gdLst/>
              <a:ahLst/>
              <a:cxnLst/>
              <a:rect l="l" t="t" r="r" b="b"/>
              <a:pathLst>
                <a:path w="234696" h="106680">
                  <a:moveTo>
                    <a:pt x="0" y="0"/>
                  </a:moveTo>
                  <a:lnTo>
                    <a:pt x="234696" y="0"/>
                  </a:lnTo>
                  <a:lnTo>
                    <a:pt x="234696" y="106680"/>
                  </a:lnTo>
                  <a:lnTo>
                    <a:pt x="0" y="106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7A02EFD2-E0CB-8FA0-E70F-AD6399B9E243}"/>
                </a:ext>
              </a:extLst>
            </p:cNvPr>
            <p:cNvSpPr/>
            <p:nvPr/>
          </p:nvSpPr>
          <p:spPr>
            <a:xfrm>
              <a:off x="12771015" y="7122319"/>
              <a:ext cx="462296" cy="835342"/>
            </a:xfrm>
            <a:custGeom>
              <a:avLst/>
              <a:gdLst/>
              <a:ahLst/>
              <a:cxnLst/>
              <a:rect l="l" t="t" r="r" b="b"/>
              <a:pathLst>
                <a:path w="462296" h="835342">
                  <a:moveTo>
                    <a:pt x="0" y="0"/>
                  </a:moveTo>
                  <a:lnTo>
                    <a:pt x="462296" y="0"/>
                  </a:lnTo>
                  <a:lnTo>
                    <a:pt x="462296" y="835342"/>
                  </a:lnTo>
                  <a:lnTo>
                    <a:pt x="0" y="835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57533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115C1-07AC-21CE-023E-04EDB9C9C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18524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6975241-EC05-989D-D87C-3EEF20DA5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7306" y="365125"/>
            <a:ext cx="53649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2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C62F2-3C9B-FE03-602B-B9414FCA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D99133B-E1D4-EAE0-C0DE-8DE88C7B5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497353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14635E-D5F5-86A5-A4F8-33418E83F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011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18445D3B-A57C-8078-D788-1F2FD8A6C5E2}"/>
              </a:ext>
            </a:extLst>
          </p:cNvPr>
          <p:cNvGrpSpPr/>
          <p:nvPr userDrawn="1"/>
        </p:nvGrpSpPr>
        <p:grpSpPr>
          <a:xfrm>
            <a:off x="10861296" y="457200"/>
            <a:ext cx="727691" cy="880853"/>
            <a:chOff x="14499231" y="161096"/>
            <a:chExt cx="727691" cy="880853"/>
          </a:xfrm>
        </p:grpSpPr>
        <p:sp>
          <p:nvSpPr>
            <p:cNvPr id="10" name="Freeform 60">
              <a:extLst>
                <a:ext uri="{FF2B5EF4-FFF2-40B4-BE49-F238E27FC236}">
                  <a16:creationId xmlns:a16="http://schemas.microsoft.com/office/drawing/2014/main" id="{DD78C671-8A6C-613B-4C9B-EB9EF9F58513}"/>
                </a:ext>
              </a:extLst>
            </p:cNvPr>
            <p:cNvSpPr/>
            <p:nvPr/>
          </p:nvSpPr>
          <p:spPr>
            <a:xfrm>
              <a:off x="14499231" y="264709"/>
              <a:ext cx="727691" cy="777240"/>
            </a:xfrm>
            <a:custGeom>
              <a:avLst/>
              <a:gdLst/>
              <a:ahLst/>
              <a:cxnLst/>
              <a:rect l="l" t="t" r="r" b="b"/>
              <a:pathLst>
                <a:path w="727691" h="777240">
                  <a:moveTo>
                    <a:pt x="0" y="0"/>
                  </a:moveTo>
                  <a:lnTo>
                    <a:pt x="727691" y="0"/>
                  </a:lnTo>
                  <a:lnTo>
                    <a:pt x="727691" y="777240"/>
                  </a:lnTo>
                  <a:lnTo>
                    <a:pt x="0" y="7772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61">
              <a:extLst>
                <a:ext uri="{FF2B5EF4-FFF2-40B4-BE49-F238E27FC236}">
                  <a16:creationId xmlns:a16="http://schemas.microsoft.com/office/drawing/2014/main" id="{66FD7B25-C528-1D1E-FD67-D9DA1BA3287F}"/>
                </a:ext>
              </a:extLst>
            </p:cNvPr>
            <p:cNvSpPr/>
            <p:nvPr/>
          </p:nvSpPr>
          <p:spPr>
            <a:xfrm>
              <a:off x="14757807" y="447084"/>
              <a:ext cx="240792" cy="286512"/>
            </a:xfrm>
            <a:custGeom>
              <a:avLst/>
              <a:gdLst/>
              <a:ahLst/>
              <a:cxnLst/>
              <a:rect l="l" t="t" r="r" b="b"/>
              <a:pathLst>
                <a:path w="240792" h="286512">
                  <a:moveTo>
                    <a:pt x="0" y="0"/>
                  </a:moveTo>
                  <a:lnTo>
                    <a:pt x="240792" y="0"/>
                  </a:lnTo>
                  <a:lnTo>
                    <a:pt x="240792" y="286512"/>
                  </a:lnTo>
                  <a:lnTo>
                    <a:pt x="0" y="286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Freeform 62">
              <a:extLst>
                <a:ext uri="{FF2B5EF4-FFF2-40B4-BE49-F238E27FC236}">
                  <a16:creationId xmlns:a16="http://schemas.microsoft.com/office/drawing/2014/main" id="{640FC9A5-0FE5-F585-C5D8-F33C4FC79FB3}"/>
                </a:ext>
              </a:extLst>
            </p:cNvPr>
            <p:cNvSpPr/>
            <p:nvPr/>
          </p:nvSpPr>
          <p:spPr>
            <a:xfrm>
              <a:off x="14535445" y="161096"/>
              <a:ext cx="624545" cy="803729"/>
            </a:xfrm>
            <a:custGeom>
              <a:avLst/>
              <a:gdLst/>
              <a:ahLst/>
              <a:cxnLst/>
              <a:rect l="l" t="t" r="r" b="b"/>
              <a:pathLst>
                <a:path w="624545" h="803729">
                  <a:moveTo>
                    <a:pt x="0" y="0"/>
                  </a:moveTo>
                  <a:lnTo>
                    <a:pt x="624545" y="0"/>
                  </a:lnTo>
                  <a:lnTo>
                    <a:pt x="624545" y="803729"/>
                  </a:lnTo>
                  <a:lnTo>
                    <a:pt x="0" y="803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8458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115C1-07AC-21CE-023E-04EDB9C9C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31852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Elementen voor extra opmaak</a:t>
            </a:r>
          </a:p>
        </p:txBody>
      </p:sp>
    </p:spTree>
    <p:extLst>
      <p:ext uri="{BB962C8B-B14F-4D97-AF65-F5344CB8AC3E}">
        <p14:creationId xmlns:p14="http://schemas.microsoft.com/office/powerpoint/2010/main" val="317869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2D7F7AB-CC0B-6AF6-2446-5418C966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B3EB69-4A8D-6A6D-E6F0-E400C5615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310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2FF2AC2-65E9-0488-3152-E92CD22FD4B5}"/>
              </a:ext>
            </a:extLst>
          </p:cNvPr>
          <p:cNvSpPr/>
          <p:nvPr userDrawn="1"/>
        </p:nvSpPr>
        <p:spPr>
          <a:xfrm>
            <a:off x="0" y="6176897"/>
            <a:ext cx="12192000" cy="681103"/>
          </a:xfrm>
          <a:prstGeom prst="rect">
            <a:avLst/>
          </a:prstGeom>
          <a:solidFill>
            <a:srgbClr val="1F9DD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3EBCA48C-7AA3-E50D-D4F5-09D6F0848C93}"/>
              </a:ext>
            </a:extLst>
          </p:cNvPr>
          <p:cNvSpPr/>
          <p:nvPr userDrawn="1"/>
        </p:nvSpPr>
        <p:spPr>
          <a:xfrm>
            <a:off x="985422" y="5611661"/>
            <a:ext cx="1074197" cy="631955"/>
          </a:xfrm>
          <a:prstGeom prst="triangle">
            <a:avLst/>
          </a:prstGeom>
          <a:solidFill>
            <a:srgbClr val="1F9DD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accent2"/>
                </a:solidFill>
              </a:ln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2A9E3B8F-5C49-D0BD-593A-8AD2BA955F1C}"/>
              </a:ext>
            </a:extLst>
          </p:cNvPr>
          <p:cNvGrpSpPr/>
          <p:nvPr userDrawn="1"/>
        </p:nvGrpSpPr>
        <p:grpSpPr>
          <a:xfrm>
            <a:off x="10306974" y="5136529"/>
            <a:ext cx="1527327" cy="1582221"/>
            <a:chOff x="0" y="0"/>
            <a:chExt cx="4472529" cy="447252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03A9EA9-0434-13EC-5159-10E517AEA140}"/>
                </a:ext>
              </a:extLst>
            </p:cNvPr>
            <p:cNvSpPr/>
            <p:nvPr/>
          </p:nvSpPr>
          <p:spPr>
            <a:xfrm>
              <a:off x="0" y="0"/>
              <a:ext cx="4472529" cy="4472529"/>
            </a:xfrm>
            <a:custGeom>
              <a:avLst/>
              <a:gdLst/>
              <a:ahLst/>
              <a:cxnLst/>
              <a:rect l="l" t="t" r="r" b="b"/>
              <a:pathLst>
                <a:path w="4472529" h="4472529">
                  <a:moveTo>
                    <a:pt x="0" y="0"/>
                  </a:moveTo>
                  <a:lnTo>
                    <a:pt x="4472529" y="0"/>
                  </a:lnTo>
                  <a:lnTo>
                    <a:pt x="4472529" y="4472529"/>
                  </a:lnTo>
                  <a:lnTo>
                    <a:pt x="0" y="4472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80F1052F-02CD-6903-1ABA-F11348F7FB5B}"/>
                </a:ext>
              </a:extLst>
            </p:cNvPr>
            <p:cNvGrpSpPr/>
            <p:nvPr/>
          </p:nvGrpSpPr>
          <p:grpSpPr>
            <a:xfrm>
              <a:off x="405233" y="486074"/>
              <a:ext cx="3662063" cy="3500382"/>
              <a:chOff x="0" y="0"/>
              <a:chExt cx="667299" cy="63783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0D3E37A2-3142-6582-D0C6-89F00E666814}"/>
                  </a:ext>
                </a:extLst>
              </p:cNvPr>
              <p:cNvSpPr/>
              <p:nvPr/>
            </p:nvSpPr>
            <p:spPr>
              <a:xfrm>
                <a:off x="0" y="0"/>
                <a:ext cx="667299" cy="637837"/>
              </a:xfrm>
              <a:custGeom>
                <a:avLst/>
                <a:gdLst/>
                <a:ahLst/>
                <a:cxnLst/>
                <a:rect l="l" t="t" r="r" b="b"/>
                <a:pathLst>
                  <a:path w="667299" h="637837">
                    <a:moveTo>
                      <a:pt x="0" y="0"/>
                    </a:moveTo>
                    <a:lnTo>
                      <a:pt x="667299" y="0"/>
                    </a:lnTo>
                    <a:lnTo>
                      <a:pt x="667299" y="637837"/>
                    </a:lnTo>
                    <a:lnTo>
                      <a:pt x="0" y="637837"/>
                    </a:lnTo>
                    <a:close/>
                  </a:path>
                </a:pathLst>
              </a:custGeom>
              <a:solidFill>
                <a:srgbClr val="FEFEFD"/>
              </a:solidFill>
            </p:spPr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B563B2-C06E-6BAA-DE41-4D28E5C69B71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3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5F9D610E-9881-F9DD-7D00-54B2190485EE}"/>
                </a:ext>
              </a:extLst>
            </p:cNvPr>
            <p:cNvSpPr/>
            <p:nvPr/>
          </p:nvSpPr>
          <p:spPr>
            <a:xfrm>
              <a:off x="852794" y="913874"/>
              <a:ext cx="2766942" cy="2644782"/>
            </a:xfrm>
            <a:custGeom>
              <a:avLst/>
              <a:gdLst/>
              <a:ahLst/>
              <a:cxnLst/>
              <a:rect l="l" t="t" r="r" b="b"/>
              <a:pathLst>
                <a:path w="2766942" h="2644782">
                  <a:moveTo>
                    <a:pt x="0" y="0"/>
                  </a:moveTo>
                  <a:lnTo>
                    <a:pt x="2766942" y="0"/>
                  </a:lnTo>
                  <a:lnTo>
                    <a:pt x="2766942" y="2644781"/>
                  </a:lnTo>
                  <a:lnTo>
                    <a:pt x="0" y="2644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02491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62" r:id="rId5"/>
    <p:sldLayoutId id="2147483652" r:id="rId6"/>
    <p:sldLayoutId id="2147483654" r:id="rId7"/>
    <p:sldLayoutId id="2147483657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Aharoni" panose="02010803020104030203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7F6E8-E103-FECB-0207-AF6BC56AC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6" y="1787863"/>
            <a:ext cx="6835807" cy="1494732"/>
          </a:xfrm>
        </p:spPr>
        <p:txBody>
          <a:bodyPr/>
          <a:lstStyle/>
          <a:p>
            <a:r>
              <a:rPr lang="en-US" sz="3200" dirty="0" err="1">
                <a:solidFill>
                  <a:srgbClr val="000000"/>
                </a:solidFill>
              </a:rPr>
              <a:t>Toelichting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Functiemixprodecure</a:t>
            </a:r>
            <a:r>
              <a:rPr lang="en-US" sz="3200" dirty="0">
                <a:solidFill>
                  <a:srgbClr val="000000"/>
                </a:solidFill>
              </a:rPr>
              <a:t> 23-24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3840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5398E-7C23-0AA4-19E1-B8D7BB701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5" y="461638"/>
            <a:ext cx="7048871" cy="1755636"/>
          </a:xfrm>
        </p:spPr>
        <p:txBody>
          <a:bodyPr>
            <a:noAutofit/>
          </a:bodyPr>
          <a:lstStyle/>
          <a:p>
            <a:pPr algn="l">
              <a:lnSpc>
                <a:spcPts val="9799"/>
              </a:lnSpc>
            </a:pPr>
            <a:r>
              <a:rPr lang="en-US" sz="3200" dirty="0" err="1">
                <a:solidFill>
                  <a:srgbClr val="000000"/>
                </a:solidFill>
              </a:rPr>
              <a:t>Niet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benoemd</a:t>
            </a:r>
            <a:r>
              <a:rPr lang="en-US" sz="3200" dirty="0">
                <a:solidFill>
                  <a:srgbClr val="000000"/>
                </a:solidFill>
              </a:rPr>
              <a:t>?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049BDB-CDD9-1430-A652-18DBEE93B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1695" y="2485748"/>
            <a:ext cx="6433352" cy="2614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Verdana"/>
                <a:ea typeface="Verdana"/>
                <a:cs typeface="Open Sans"/>
              </a:rPr>
              <a:t>Waarderingsgesprek: wat zijn de vervolgstappen om verder te komen</a:t>
            </a:r>
            <a:r>
              <a:rPr lang="nl-NL" altLang="nl-NL" dirty="0">
                <a:latin typeface="Verdana"/>
                <a:ea typeface="Verdana"/>
                <a:cs typeface="Open Sans"/>
              </a:rPr>
              <a:t>?</a:t>
            </a:r>
            <a:endParaRPr lang="nl-NL" altLang="nl-NL" sz="2400" dirty="0"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altLang="nl-NL" sz="2400" dirty="0"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altLang="nl-NL" sz="2400" dirty="0">
                <a:cs typeface="Open Sans" panose="020B0606030504020204" pitchFamily="34" charset="0"/>
              </a:rPr>
              <a:t>Volgend jaar weer een kans!</a:t>
            </a:r>
          </a:p>
        </p:txBody>
      </p:sp>
    </p:spTree>
    <p:extLst>
      <p:ext uri="{BB962C8B-B14F-4D97-AF65-F5344CB8AC3E}">
        <p14:creationId xmlns:p14="http://schemas.microsoft.com/office/powerpoint/2010/main" val="1821324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5398E-7C23-0AA4-19E1-B8D7BB701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5" y="461638"/>
            <a:ext cx="7048871" cy="1755636"/>
          </a:xfrm>
        </p:spPr>
        <p:txBody>
          <a:bodyPr>
            <a:noAutofit/>
          </a:bodyPr>
          <a:lstStyle/>
          <a:p>
            <a:pPr algn="l">
              <a:lnSpc>
                <a:spcPts val="9799"/>
              </a:lnSpc>
            </a:pPr>
            <a:r>
              <a:rPr lang="en-US" sz="3200" dirty="0" err="1">
                <a:solidFill>
                  <a:srgbClr val="000000"/>
                </a:solidFill>
              </a:rPr>
              <a:t>Afronding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049BDB-CDD9-1430-A652-18DBEE93B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1695" y="2485748"/>
            <a:ext cx="6433352" cy="2614473"/>
          </a:xfrm>
        </p:spPr>
        <p:txBody>
          <a:bodyPr>
            <a:normAutofit/>
          </a:bodyPr>
          <a:lstStyle/>
          <a:p>
            <a:r>
              <a:rPr lang="nl-NL" altLang="nl-NL" dirty="0"/>
              <a:t>Wees scherp op zorgvuldigheid binnen dit proces</a:t>
            </a:r>
          </a:p>
        </p:txBody>
      </p:sp>
    </p:spTree>
    <p:extLst>
      <p:ext uri="{BB962C8B-B14F-4D97-AF65-F5344CB8AC3E}">
        <p14:creationId xmlns:p14="http://schemas.microsoft.com/office/powerpoint/2010/main" val="780409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86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5398E-7C23-0AA4-19E1-B8D7BB701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rgbClr val="000000"/>
                </a:solidFill>
              </a:rPr>
              <a:t>Bedoeling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049BDB-CDD9-1430-A652-18DBEE93B5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Verdana"/>
                <a:ea typeface="Verdana"/>
                <a:cs typeface="Open Sans"/>
              </a:rPr>
              <a:t>Geïnteresseerden zijn bekend met de functiemix</a:t>
            </a:r>
            <a:r>
              <a:rPr lang="nl-NL" altLang="nl-NL" dirty="0">
                <a:latin typeface="Verdana"/>
                <a:ea typeface="Verdana"/>
                <a:cs typeface="Open Sans"/>
              </a:rPr>
              <a:t>  </a:t>
            </a:r>
            <a:endParaRPr lang="nl-NL" altLang="nl-NL" sz="2400" dirty="0"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altLang="nl-NL" sz="2400" dirty="0">
                <a:cs typeface="Open Sans" panose="020B0606030504020204" pitchFamily="34" charset="0"/>
              </a:rPr>
              <a:t>Wat is de koers van de stichting?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altLang="nl-NL" sz="2400" dirty="0">
                <a:cs typeface="Open Sans" panose="020B0606030504020204" pitchFamily="34" charset="0"/>
              </a:rPr>
              <a:t>Een gemeenschappelijk beeld rondom de diverse rollen (oude </a:t>
            </a:r>
            <a:r>
              <a:rPr lang="nl-NL" altLang="nl-NL" sz="2400" dirty="0" err="1">
                <a:cs typeface="Open Sans" panose="020B0606030504020204" pitchFamily="34" charset="0"/>
              </a:rPr>
              <a:t>vs</a:t>
            </a:r>
            <a:r>
              <a:rPr lang="nl-NL" altLang="nl-NL" sz="2400" dirty="0">
                <a:cs typeface="Open Sans" panose="020B0606030504020204" pitchFamily="34" charset="0"/>
              </a:rPr>
              <a:t> nieuwe LC/</a:t>
            </a:r>
            <a:r>
              <a:rPr lang="nl-NL" altLang="nl-NL" sz="2400" dirty="0" err="1">
                <a:cs typeface="Open Sans" panose="020B0606030504020204" pitchFamily="34" charset="0"/>
              </a:rPr>
              <a:t>LD’ers</a:t>
            </a:r>
            <a:r>
              <a:rPr lang="nl-NL" altLang="nl-NL" sz="2400" dirty="0">
                <a:cs typeface="Open Sans" panose="020B0606030504020204" pitchFamily="34" charset="0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altLang="nl-NL" sz="2400" dirty="0">
                <a:cs typeface="Open Sans" panose="020B0606030504020204" pitchFamily="34" charset="0"/>
              </a:rPr>
              <a:t>Helderheid over de procedure</a:t>
            </a:r>
          </a:p>
        </p:txBody>
      </p:sp>
    </p:spTree>
    <p:extLst>
      <p:ext uri="{BB962C8B-B14F-4D97-AF65-F5344CB8AC3E}">
        <p14:creationId xmlns:p14="http://schemas.microsoft.com/office/powerpoint/2010/main" val="285924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4">
            <a:extLst>
              <a:ext uri="{FF2B5EF4-FFF2-40B4-BE49-F238E27FC236}">
                <a16:creationId xmlns:a16="http://schemas.microsoft.com/office/drawing/2014/main" id="{0AA0F6EC-8AA4-E559-B078-ED527A2EA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72" y="2486025"/>
            <a:ext cx="7544428" cy="358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5">
            <a:extLst>
              <a:ext uri="{FF2B5EF4-FFF2-40B4-BE49-F238E27FC236}">
                <a16:creationId xmlns:a16="http://schemas.microsoft.com/office/drawing/2014/main" id="{60C61834-8877-BBCC-EEE6-A8F6A5C80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841" y="0"/>
            <a:ext cx="6820134" cy="174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3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5398E-7C23-0AA4-19E1-B8D7BB701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5" y="461638"/>
            <a:ext cx="7048871" cy="1755636"/>
          </a:xfrm>
        </p:spPr>
        <p:txBody>
          <a:bodyPr>
            <a:noAutofit/>
          </a:bodyPr>
          <a:lstStyle/>
          <a:p>
            <a:pPr algn="l">
              <a:lnSpc>
                <a:spcPts val="9799"/>
              </a:lnSpc>
            </a:pPr>
            <a:r>
              <a:rPr lang="en-US" dirty="0">
                <a:solidFill>
                  <a:srgbClr val="000000"/>
                </a:solidFill>
              </a:rPr>
              <a:t>Wat </a:t>
            </a:r>
            <a:r>
              <a:rPr lang="en-US" dirty="0" err="1">
                <a:solidFill>
                  <a:srgbClr val="000000"/>
                </a:solidFill>
              </a:rPr>
              <a:t>betekent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een</a:t>
            </a:r>
            <a:r>
              <a:rPr lang="en-US" dirty="0">
                <a:solidFill>
                  <a:srgbClr val="000000"/>
                </a:solidFill>
              </a:rPr>
              <a:t> LC/LD </a:t>
            </a:r>
            <a:r>
              <a:rPr lang="en-US" dirty="0" err="1">
                <a:solidFill>
                  <a:srgbClr val="000000"/>
                </a:solidFill>
              </a:rPr>
              <a:t>functie</a:t>
            </a:r>
            <a:r>
              <a:rPr lang="en-US" dirty="0">
                <a:solidFill>
                  <a:srgbClr val="000000"/>
                </a:solidFill>
              </a:rPr>
              <a:t>?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049BDB-CDD9-1430-A652-18DBEE93B5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altLang="nl-NL" sz="2400" dirty="0">
                <a:cs typeface="Open Sans" panose="020B0606030504020204" pitchFamily="34" charset="0"/>
              </a:rPr>
              <a:t>Gaat niet uitsluitend om functie/rol/taak vervullen.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altLang="nl-NL" sz="2400" dirty="0">
                <a:cs typeface="Open Sans" panose="020B0606030504020204" pitchFamily="34" charset="0"/>
              </a:rPr>
              <a:t>Dagelijkse rol bínnen het team/sectie belangrijker. </a:t>
            </a:r>
          </a:p>
        </p:txBody>
      </p:sp>
    </p:spTree>
    <p:extLst>
      <p:ext uri="{BB962C8B-B14F-4D97-AF65-F5344CB8AC3E}">
        <p14:creationId xmlns:p14="http://schemas.microsoft.com/office/powerpoint/2010/main" val="4281136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5398E-7C23-0AA4-19E1-B8D7BB701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5" y="461638"/>
            <a:ext cx="7048871" cy="1755636"/>
          </a:xfrm>
        </p:spPr>
        <p:txBody>
          <a:bodyPr>
            <a:noAutofit/>
          </a:bodyPr>
          <a:lstStyle/>
          <a:p>
            <a:pPr algn="l">
              <a:lnSpc>
                <a:spcPts val="9799"/>
              </a:lnSpc>
            </a:pPr>
            <a:r>
              <a:rPr lang="en-US" sz="3200" dirty="0" err="1">
                <a:solidFill>
                  <a:srgbClr val="000000"/>
                </a:solidFill>
              </a:rPr>
              <a:t>Vanuit</a:t>
            </a:r>
            <a:r>
              <a:rPr lang="en-US" sz="3200" dirty="0">
                <a:solidFill>
                  <a:srgbClr val="000000"/>
                </a:solidFill>
              </a:rPr>
              <a:t> de </a:t>
            </a:r>
            <a:r>
              <a:rPr lang="en-US" sz="3200" dirty="0" err="1">
                <a:solidFill>
                  <a:srgbClr val="000000"/>
                </a:solidFill>
              </a:rPr>
              <a:t>functiemix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049BDB-CDD9-1430-A652-18DBEE93B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1695" y="2485748"/>
            <a:ext cx="6433352" cy="2614473"/>
          </a:xfrm>
        </p:spPr>
        <p:txBody>
          <a:bodyPr>
            <a:normAutofit fontScale="85000" lnSpcReduction="10000"/>
          </a:bodyPr>
          <a:lstStyle/>
          <a:p>
            <a:pPr marL="0" indent="0">
              <a:buFontTx/>
              <a:buNone/>
              <a:defRPr/>
            </a:pPr>
            <a:r>
              <a:rPr lang="nl-NL" sz="2400" i="1" dirty="0">
                <a:solidFill>
                  <a:srgbClr val="000000"/>
                </a:solidFill>
                <a:cs typeface="Open Sans" panose="020B0606030504020204" pitchFamily="34" charset="0"/>
              </a:rPr>
              <a:t>Voor de functie docent LC betekent dit: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000000"/>
                </a:solidFill>
                <a:cs typeface="Open Sans" panose="020B0606030504020204" pitchFamily="34" charset="0"/>
              </a:rPr>
              <a:t>Minimaal 2e graad bevoegdheid of een andere onderwijsbevoegdheid op </a:t>
            </a:r>
            <a:r>
              <a:rPr lang="nl-NL" sz="2400" dirty="0" err="1">
                <a:solidFill>
                  <a:srgbClr val="000000"/>
                </a:solidFill>
                <a:cs typeface="Open Sans" panose="020B0606030504020204" pitchFamily="34" charset="0"/>
              </a:rPr>
              <a:t>HBO-niveau</a:t>
            </a:r>
            <a:r>
              <a:rPr lang="nl-NL" sz="2400" dirty="0">
                <a:solidFill>
                  <a:srgbClr val="000000"/>
                </a:solidFill>
                <a:cs typeface="Open Sans" panose="020B0606030504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000000"/>
                </a:solidFill>
                <a:cs typeface="Open Sans" panose="020B0606030504020204" pitchFamily="34" charset="0"/>
              </a:rPr>
              <a:t>Allround docent, breed inzetbaar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000000"/>
                </a:solidFill>
                <a:cs typeface="Open Sans" panose="020B0606030504020204" pitchFamily="34" charset="0"/>
              </a:rPr>
              <a:t>Binnen eigen vakgebied </a:t>
            </a:r>
            <a:r>
              <a:rPr lang="nl-NL" sz="2400" dirty="0" err="1">
                <a:solidFill>
                  <a:srgbClr val="000000"/>
                </a:solidFill>
                <a:cs typeface="Open Sans" panose="020B0606030504020204" pitchFamily="34" charset="0"/>
              </a:rPr>
              <a:t>locatiebreed</a:t>
            </a:r>
            <a:r>
              <a:rPr lang="nl-NL" sz="2400" dirty="0">
                <a:solidFill>
                  <a:srgbClr val="000000"/>
                </a:solidFill>
                <a:cs typeface="Open Sans" panose="020B0606030504020204" pitchFamily="34" charset="0"/>
              </a:rPr>
              <a:t> actief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000000"/>
                </a:solidFill>
                <a:cs typeface="Open Sans" panose="020B0606030504020204" pitchFamily="34" charset="0"/>
              </a:rPr>
              <a:t>Bedenken van ideeën, ontwikkelen van concepten en draagt bij aan beleidsvorming</a:t>
            </a:r>
          </a:p>
        </p:txBody>
      </p:sp>
    </p:spTree>
    <p:extLst>
      <p:ext uri="{BB962C8B-B14F-4D97-AF65-F5344CB8AC3E}">
        <p14:creationId xmlns:p14="http://schemas.microsoft.com/office/powerpoint/2010/main" val="81439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5398E-7C23-0AA4-19E1-B8D7BB701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5" y="461638"/>
            <a:ext cx="7048871" cy="1755636"/>
          </a:xfrm>
        </p:spPr>
        <p:txBody>
          <a:bodyPr>
            <a:noAutofit/>
          </a:bodyPr>
          <a:lstStyle/>
          <a:p>
            <a:pPr algn="l">
              <a:lnSpc>
                <a:spcPts val="9799"/>
              </a:lnSpc>
            </a:pPr>
            <a:r>
              <a:rPr lang="en-US" sz="3200" dirty="0" err="1">
                <a:solidFill>
                  <a:srgbClr val="000000"/>
                </a:solidFill>
              </a:rPr>
              <a:t>Vanuit</a:t>
            </a:r>
            <a:r>
              <a:rPr lang="en-US" sz="3200" dirty="0">
                <a:solidFill>
                  <a:srgbClr val="000000"/>
                </a:solidFill>
              </a:rPr>
              <a:t> de </a:t>
            </a:r>
            <a:r>
              <a:rPr lang="en-US" sz="3200" dirty="0" err="1">
                <a:solidFill>
                  <a:srgbClr val="000000"/>
                </a:solidFill>
              </a:rPr>
              <a:t>functiemix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049BDB-CDD9-1430-A652-18DBEE93B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1695" y="2485748"/>
            <a:ext cx="6433352" cy="2614473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nl-NL" sz="2400" i="1" dirty="0">
                <a:solidFill>
                  <a:srgbClr val="000000"/>
                </a:solidFill>
                <a:cs typeface="Open Sans" panose="020B0606030504020204" pitchFamily="34" charset="0"/>
              </a:rPr>
              <a:t>Voor de functie senior docent (LD) betekent dit: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000000"/>
                </a:solidFill>
                <a:cs typeface="Open Sans" panose="020B0606030504020204" pitchFamily="34" charset="0"/>
              </a:rPr>
              <a:t>1e graad bevoegdheid of WO/HBO Masteropleiding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000000"/>
                </a:solidFill>
                <a:cs typeface="Open Sans" panose="020B0606030504020204" pitchFamily="34" charset="0"/>
              </a:rPr>
              <a:t>Expertrol binnen locatie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000000"/>
                </a:solidFill>
                <a:cs typeface="Open Sans" panose="020B0606030504020204" pitchFamily="34" charset="0"/>
              </a:rPr>
              <a:t>Locatie overstijgend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000000"/>
                </a:solidFill>
                <a:cs typeface="Open Sans" panose="020B0606030504020204" pitchFamily="34" charset="0"/>
              </a:rPr>
              <a:t>Zelfstandig ontwikkelen van beleid in samenspraak met anderen</a:t>
            </a:r>
          </a:p>
        </p:txBody>
      </p:sp>
    </p:spTree>
    <p:extLst>
      <p:ext uri="{BB962C8B-B14F-4D97-AF65-F5344CB8AC3E}">
        <p14:creationId xmlns:p14="http://schemas.microsoft.com/office/powerpoint/2010/main" val="194366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5398E-7C23-0AA4-19E1-B8D7BB701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5" y="461638"/>
            <a:ext cx="7048871" cy="1755636"/>
          </a:xfrm>
        </p:spPr>
        <p:txBody>
          <a:bodyPr>
            <a:noAutofit/>
          </a:bodyPr>
          <a:lstStyle/>
          <a:p>
            <a:pPr algn="l">
              <a:lnSpc>
                <a:spcPts val="9799"/>
              </a:lnSpc>
            </a:pPr>
            <a:r>
              <a:rPr lang="en-US" sz="3200" dirty="0" err="1">
                <a:solidFill>
                  <a:srgbClr val="000000"/>
                </a:solidFill>
              </a:rPr>
              <a:t>Positie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innemen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binnen</a:t>
            </a:r>
            <a:r>
              <a:rPr lang="en-US" sz="3200" dirty="0">
                <a:solidFill>
                  <a:srgbClr val="000000"/>
                </a:solidFill>
              </a:rPr>
              <a:t> de </a:t>
            </a:r>
            <a:r>
              <a:rPr lang="en-US" sz="3200" dirty="0" err="1">
                <a:solidFill>
                  <a:srgbClr val="000000"/>
                </a:solidFill>
              </a:rPr>
              <a:t>kwaliteitscyclus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12E813C2-D581-AAE5-1479-2178DA5EC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51"/>
          <a:stretch>
            <a:fillRect/>
          </a:stretch>
        </p:blipFill>
        <p:spPr bwMode="auto">
          <a:xfrm>
            <a:off x="9116562" y="1339456"/>
            <a:ext cx="2942017" cy="205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 descr="Artikelen procesmanagement en de Deming PDCA cyclus">
            <a:extLst>
              <a:ext uri="{FF2B5EF4-FFF2-40B4-BE49-F238E27FC236}">
                <a16:creationId xmlns:a16="http://schemas.microsoft.com/office/drawing/2014/main" id="{66505240-E1F0-B31B-693B-16CC5673E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179" y="3222919"/>
            <a:ext cx="2143125" cy="2143125"/>
          </a:xfrm>
          <a:prstGeom prst="rect">
            <a:avLst/>
          </a:prstGeom>
        </p:spPr>
      </p:pic>
      <p:pic>
        <p:nvPicPr>
          <p:cNvPr id="4" name="Afbeelding 3" descr="Afbeelding met Lettertype, tekst, Elektrisch blauw, schermopname&#10;&#10;Automatisch gegenereerde beschrijving">
            <a:extLst>
              <a:ext uri="{FF2B5EF4-FFF2-40B4-BE49-F238E27FC236}">
                <a16:creationId xmlns:a16="http://schemas.microsoft.com/office/drawing/2014/main" id="{A5B1A777-DA33-9A10-AC20-2FAA90049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037" y="3494676"/>
            <a:ext cx="2286000" cy="790575"/>
          </a:xfrm>
          <a:prstGeom prst="rect">
            <a:avLst/>
          </a:prstGeom>
        </p:spPr>
      </p:pic>
      <p:pic>
        <p:nvPicPr>
          <p:cNvPr id="5" name="Afbeelding 4" descr="Afbeelding met tekst, Lettertype, Elektrisch blauw, schermopname&#10;&#10;Automatisch gegenereerde beschrijving">
            <a:extLst>
              <a:ext uri="{FF2B5EF4-FFF2-40B4-BE49-F238E27FC236}">
                <a16:creationId xmlns:a16="http://schemas.microsoft.com/office/drawing/2014/main" id="{829B0642-C2B9-A28A-73B8-22F510890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755" y="5463117"/>
            <a:ext cx="2571750" cy="1181100"/>
          </a:xfrm>
          <a:prstGeom prst="rect">
            <a:avLst/>
          </a:prstGeom>
        </p:spPr>
      </p:pic>
      <p:pic>
        <p:nvPicPr>
          <p:cNvPr id="8" name="Afbeelding 7" descr="Afbeelding met tekst, Lettertype, Elektrisch blauw, water&#10;&#10;Automatisch gegenereerde beschrijving">
            <a:extLst>
              <a:ext uri="{FF2B5EF4-FFF2-40B4-BE49-F238E27FC236}">
                <a16:creationId xmlns:a16="http://schemas.microsoft.com/office/drawing/2014/main" id="{B2FC583E-93D1-A985-CAF1-B5F47A6E1F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723" y="2366375"/>
            <a:ext cx="22288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5398E-7C23-0AA4-19E1-B8D7BB701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5" y="461638"/>
            <a:ext cx="7048871" cy="1755636"/>
          </a:xfrm>
        </p:spPr>
        <p:txBody>
          <a:bodyPr>
            <a:noAutofit/>
          </a:bodyPr>
          <a:lstStyle/>
          <a:p>
            <a:pPr algn="l">
              <a:lnSpc>
                <a:spcPts val="9799"/>
              </a:lnSpc>
            </a:pPr>
            <a:r>
              <a:rPr lang="en-US" sz="3200" dirty="0" err="1">
                <a:solidFill>
                  <a:srgbClr val="000000"/>
                </a:solidFill>
              </a:rPr>
              <a:t>Beschikbare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ruimte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049BDB-CDD9-1430-A652-18DBEE93B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1695" y="2485748"/>
            <a:ext cx="6433352" cy="3515557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altLang="nl-NL" sz="2400" dirty="0">
                <a:cs typeface="Open Sans" panose="020B0606030504020204" pitchFamily="34" charset="0"/>
              </a:rPr>
              <a:t>5 FTE LD (1 FTE LD = 2x LC,)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altLang="nl-NL" dirty="0">
                <a:cs typeface="Open Sans" panose="020B0606030504020204" pitchFamily="34" charset="0"/>
              </a:rPr>
              <a:t>T</a:t>
            </a:r>
            <a:r>
              <a:rPr lang="nl-NL" altLang="nl-NL" sz="2400" dirty="0">
                <a:cs typeface="Open Sans" panose="020B0606030504020204" pitchFamily="34" charset="0"/>
              </a:rPr>
              <a:t>otaal dus 10 ‘</a:t>
            </a:r>
            <a:r>
              <a:rPr lang="nl-NL" altLang="nl-NL" sz="2400">
                <a:cs typeface="Open Sans" panose="020B0606030504020204" pitchFamily="34" charset="0"/>
              </a:rPr>
              <a:t>stappen’ van LB naar LC of van LC naar LD</a:t>
            </a:r>
            <a:endParaRPr lang="nl-NL" altLang="nl-NL" sz="2400" dirty="0"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1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5398E-7C23-0AA4-19E1-B8D7BB701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5" y="461638"/>
            <a:ext cx="7048871" cy="1755636"/>
          </a:xfrm>
        </p:spPr>
        <p:txBody>
          <a:bodyPr>
            <a:noAutofit/>
          </a:bodyPr>
          <a:lstStyle/>
          <a:p>
            <a:pPr algn="l">
              <a:lnSpc>
                <a:spcPts val="9799"/>
              </a:lnSpc>
            </a:pPr>
            <a:r>
              <a:rPr lang="en-US" sz="3200" dirty="0" err="1">
                <a:solidFill>
                  <a:srgbClr val="000000"/>
                </a:solidFill>
              </a:rPr>
              <a:t>Proces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049BDB-CDD9-1430-A652-18DBEE93B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1695" y="2485748"/>
            <a:ext cx="6433352" cy="3515557"/>
          </a:xfrm>
        </p:spPr>
        <p:txBody>
          <a:bodyPr>
            <a:normAutofit fontScale="5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altLang="nl-NL" sz="2400" dirty="0">
                <a:cs typeface="Open Sans" panose="020B0606030504020204" pitchFamily="34" charset="0"/>
              </a:rPr>
              <a:t>Solliciteren (vóór 23 januari 23.59u)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altLang="nl-NL" sz="2400" dirty="0"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altLang="nl-NL" sz="2400" dirty="0">
                <a:cs typeface="Open Sans" panose="020B0606030504020204" pitchFamily="34" charset="0"/>
              </a:rPr>
              <a:t>Briefselectie </a:t>
            </a:r>
            <a:r>
              <a:rPr lang="nl-NL" altLang="nl-NL" sz="2400" dirty="0">
                <a:cs typeface="Open Sans" panose="020B0606030504020204" pitchFamily="34" charset="0"/>
                <a:sym typeface="Wingdings" panose="05000000000000000000" pitchFamily="2" charset="2"/>
              </a:rPr>
              <a:t> Benoembaar of niet? (30-01)</a:t>
            </a:r>
            <a:br>
              <a:rPr lang="nl-NL" altLang="nl-NL" sz="2400" dirty="0">
                <a:cs typeface="Open Sans" panose="020B0606030504020204" pitchFamily="34" charset="0"/>
                <a:sym typeface="Wingdings" panose="05000000000000000000" pitchFamily="2" charset="2"/>
              </a:rPr>
            </a:br>
            <a:endParaRPr lang="nl-NL" altLang="nl-NL" sz="2400" dirty="0"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altLang="nl-NL" sz="2400" dirty="0">
                <a:cs typeface="Open Sans" panose="020B0606030504020204" pitchFamily="34" charset="0"/>
                <a:sym typeface="Wingdings" panose="05000000000000000000" pitchFamily="2" charset="2"/>
              </a:rPr>
              <a:t>Niet iedere schrijver wordt uitgenodigd voor een gesprek (tijd ontbreekt)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altLang="nl-NL" sz="2400" dirty="0">
                <a:cs typeface="Open Sans" panose="020B0606030504020204" pitchFamily="34" charset="0"/>
                <a:sym typeface="Wingdings" panose="05000000000000000000" pitchFamily="2" charset="2"/>
              </a:rPr>
              <a:t>Gesprekken 8 en 9 februari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altLang="nl-NL" sz="2400" dirty="0"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altLang="nl-NL" sz="2400" dirty="0">
                <a:cs typeface="Open Sans" panose="020B0606030504020204" pitchFamily="34" charset="0"/>
                <a:sym typeface="Wingdings" panose="05000000000000000000" pitchFamily="2" charset="2"/>
              </a:rPr>
              <a:t>Benoemingsadviescommissie brengt na gesprekken advies uit aan directeur (13-02)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altLang="nl-NL" dirty="0"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altLang="nl-NL" sz="2400" dirty="0">
                <a:cs typeface="Open Sans" panose="020B0606030504020204" pitchFamily="34" charset="0"/>
                <a:sym typeface="Wingdings" panose="05000000000000000000" pitchFamily="2" charset="2"/>
              </a:rPr>
              <a:t>Directeur benoemt, teamleiders BAC informeren (15-02)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altLang="nl-NL" dirty="0"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altLang="nl-NL" sz="2400" dirty="0">
                <a:cs typeface="Open Sans" panose="020B0606030504020204" pitchFamily="34" charset="0"/>
                <a:sym typeface="Wingdings" panose="05000000000000000000" pitchFamily="2" charset="2"/>
              </a:rPr>
              <a:t>Waarderingsgesprekken afgewezen kandidaten (5-3)</a:t>
            </a:r>
            <a:endParaRPr lang="nl-NL" altLang="nl-NL" sz="2400" dirty="0"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617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D6A8235984A4D82F49F4B0E0B513E" ma:contentTypeVersion="12" ma:contentTypeDescription="Een nieuw document maken." ma:contentTypeScope="" ma:versionID="23e45716662fe0010ffdf3ee1d2cabb7">
  <xsd:schema xmlns:xsd="http://www.w3.org/2001/XMLSchema" xmlns:xs="http://www.w3.org/2001/XMLSchema" xmlns:p="http://schemas.microsoft.com/office/2006/metadata/properties" xmlns:ns2="87bce308-aff8-45f9-9088-763c432c05b7" xmlns:ns3="947177a3-e846-4e3c-90b1-edb69358c9ad" targetNamespace="http://schemas.microsoft.com/office/2006/metadata/properties" ma:root="true" ma:fieldsID="3bae927a8e09fc1d6bdaed67fc3b3171" ns2:_="" ns3:_="">
    <xsd:import namespace="87bce308-aff8-45f9-9088-763c432c05b7"/>
    <xsd:import namespace="947177a3-e846-4e3c-90b1-edb69358c9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ce308-aff8-45f9-9088-763c432c0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5995525b-ff39-46ba-89d1-adb392de4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7177a3-e846-4e3c-90b1-edb69358c9a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5aa82ed-d696-4280-a491-6f591cc96fe9}" ma:internalName="TaxCatchAll" ma:showField="CatchAllData" ma:web="947177a3-e846-4e3c-90b1-edb69358c9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C1A782-AA82-4326-B4A6-48330D7964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bce308-aff8-45f9-9088-763c432c05b7"/>
    <ds:schemaRef ds:uri="947177a3-e846-4e3c-90b1-edb69358c9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80B42A-FDF0-4AC4-9B11-C3A10487AB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265</Words>
  <Application>Microsoft Office PowerPoint</Application>
  <PresentationFormat>Breedbeeld</PresentationFormat>
  <Paragraphs>43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Open Sans Light</vt:lpstr>
      <vt:lpstr>Verdana</vt:lpstr>
      <vt:lpstr>Kantoorthema</vt:lpstr>
      <vt:lpstr>Toelichting Functiemixprodecure 23-24</vt:lpstr>
      <vt:lpstr>Bedoeling </vt:lpstr>
      <vt:lpstr>PowerPoint-presentatie</vt:lpstr>
      <vt:lpstr>Wat betekent een LC/LD functie? </vt:lpstr>
      <vt:lpstr>Vanuit de functiemix</vt:lpstr>
      <vt:lpstr>Vanuit de functiemix</vt:lpstr>
      <vt:lpstr>Positie innemen binnen de kwaliteitscyclus </vt:lpstr>
      <vt:lpstr>Beschikbare ruimte</vt:lpstr>
      <vt:lpstr>Proces</vt:lpstr>
      <vt:lpstr>Niet benoemd? </vt:lpstr>
      <vt:lpstr>Afronding</vt:lpstr>
      <vt:lpstr>PowerPoint-presentatie</vt:lpstr>
    </vt:vector>
  </TitlesOfParts>
  <Company>Landstede 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Matthijs Oosterhoff</dc:creator>
  <cp:lastModifiedBy>Eric van Amelsfort</cp:lastModifiedBy>
  <cp:revision>18</cp:revision>
  <dcterms:created xsi:type="dcterms:W3CDTF">2023-07-18T08:09:04Z</dcterms:created>
  <dcterms:modified xsi:type="dcterms:W3CDTF">2023-12-05T12:39:29Z</dcterms:modified>
</cp:coreProperties>
</file>