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sldIdLst>
    <p:sldId id="256" r:id="rId5"/>
    <p:sldId id="259" r:id="rId6"/>
    <p:sldId id="260" r:id="rId7"/>
    <p:sldId id="261" r:id="rId8"/>
    <p:sldId id="270" r:id="rId9"/>
    <p:sldId id="263" r:id="rId10"/>
    <p:sldId id="264" r:id="rId11"/>
    <p:sldId id="265" r:id="rId12"/>
    <p:sldId id="266" r:id="rId13"/>
    <p:sldId id="267" r:id="rId14"/>
    <p:sldId id="268" r:id="rId15"/>
    <p:sldId id="272" r:id="rId16"/>
    <p:sldId id="269"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l Kampen" initials="MK" lastIdx="6" clrIdx="0">
    <p:extLst>
      <p:ext uri="{19B8F6BF-5375-455C-9EA6-DF929625EA0E}">
        <p15:presenceInfo xmlns:p15="http://schemas.microsoft.com/office/powerpoint/2012/main" userId="S-1-5-21-3072609674-3707726498-2849440728-78754" providerId="AD"/>
      </p:ext>
    </p:extLst>
  </p:cmAuthor>
  <p:cmAuthor id="2" name="Leonie van den Berg" initials="LvdB" lastIdx="1" clrIdx="1">
    <p:extLst>
      <p:ext uri="{19B8F6BF-5375-455C-9EA6-DF929625EA0E}">
        <p15:presenceInfo xmlns:p15="http://schemas.microsoft.com/office/powerpoint/2012/main" userId="S::lvandenberg@landstedegroep.nl::89d1b027-29e8-4657-8d7b-cbaee1dcda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ie van den Berg" userId="89d1b027-29e8-4657-8d7b-cbaee1dcda83" providerId="ADAL" clId="{412B87FE-3521-4EBC-A190-BAACA494A954}"/>
    <pc:docChg chg="modSld">
      <pc:chgData name="Leonie van den Berg" userId="89d1b027-29e8-4657-8d7b-cbaee1dcda83" providerId="ADAL" clId="{412B87FE-3521-4EBC-A190-BAACA494A954}" dt="2023-10-30T10:28:08.201" v="73" actId="20577"/>
      <pc:docMkLst>
        <pc:docMk/>
      </pc:docMkLst>
      <pc:sldChg chg="modSp mod">
        <pc:chgData name="Leonie van den Berg" userId="89d1b027-29e8-4657-8d7b-cbaee1dcda83" providerId="ADAL" clId="{412B87FE-3521-4EBC-A190-BAACA494A954}" dt="2023-10-30T10:24:57.497" v="3" actId="20577"/>
        <pc:sldMkLst>
          <pc:docMk/>
          <pc:sldMk cId="2050831592" sldId="256"/>
        </pc:sldMkLst>
        <pc:spChg chg="mod">
          <ac:chgData name="Leonie van den Berg" userId="89d1b027-29e8-4657-8d7b-cbaee1dcda83" providerId="ADAL" clId="{412B87FE-3521-4EBC-A190-BAACA494A954}" dt="2023-10-30T10:24:57.497" v="3" actId="20577"/>
          <ac:spMkLst>
            <pc:docMk/>
            <pc:sldMk cId="2050831592" sldId="256"/>
            <ac:spMk id="3" creationId="{00000000-0000-0000-0000-000000000000}"/>
          </ac:spMkLst>
        </pc:spChg>
      </pc:sldChg>
      <pc:sldChg chg="modSp mod">
        <pc:chgData name="Leonie van den Berg" userId="89d1b027-29e8-4657-8d7b-cbaee1dcda83" providerId="ADAL" clId="{412B87FE-3521-4EBC-A190-BAACA494A954}" dt="2023-10-30T10:25:24.598" v="44" actId="20577"/>
        <pc:sldMkLst>
          <pc:docMk/>
          <pc:sldMk cId="2531158019" sldId="260"/>
        </pc:sldMkLst>
        <pc:spChg chg="mod">
          <ac:chgData name="Leonie van den Berg" userId="89d1b027-29e8-4657-8d7b-cbaee1dcda83" providerId="ADAL" clId="{412B87FE-3521-4EBC-A190-BAACA494A954}" dt="2023-10-30T10:25:24.598" v="44" actId="20577"/>
          <ac:spMkLst>
            <pc:docMk/>
            <pc:sldMk cId="2531158019" sldId="260"/>
            <ac:spMk id="3" creationId="{00000000-0000-0000-0000-000000000000}"/>
          </ac:spMkLst>
        </pc:spChg>
      </pc:sldChg>
      <pc:sldChg chg="modSp mod">
        <pc:chgData name="Leonie van den Berg" userId="89d1b027-29e8-4657-8d7b-cbaee1dcda83" providerId="ADAL" clId="{412B87FE-3521-4EBC-A190-BAACA494A954}" dt="2023-10-30T10:25:56.934" v="45" actId="20577"/>
        <pc:sldMkLst>
          <pc:docMk/>
          <pc:sldMk cId="548509660" sldId="264"/>
        </pc:sldMkLst>
        <pc:spChg chg="mod">
          <ac:chgData name="Leonie van den Berg" userId="89d1b027-29e8-4657-8d7b-cbaee1dcda83" providerId="ADAL" clId="{412B87FE-3521-4EBC-A190-BAACA494A954}" dt="2023-10-30T10:25:56.934" v="45" actId="20577"/>
          <ac:spMkLst>
            <pc:docMk/>
            <pc:sldMk cId="548509660" sldId="264"/>
            <ac:spMk id="3" creationId="{00000000-0000-0000-0000-000000000000}"/>
          </ac:spMkLst>
        </pc:spChg>
      </pc:sldChg>
      <pc:sldChg chg="modSp mod">
        <pc:chgData name="Leonie van den Berg" userId="89d1b027-29e8-4657-8d7b-cbaee1dcda83" providerId="ADAL" clId="{412B87FE-3521-4EBC-A190-BAACA494A954}" dt="2023-10-30T10:26:30.968" v="57" actId="20577"/>
        <pc:sldMkLst>
          <pc:docMk/>
          <pc:sldMk cId="2973872101" sldId="266"/>
        </pc:sldMkLst>
        <pc:spChg chg="mod">
          <ac:chgData name="Leonie van den Berg" userId="89d1b027-29e8-4657-8d7b-cbaee1dcda83" providerId="ADAL" clId="{412B87FE-3521-4EBC-A190-BAACA494A954}" dt="2023-10-30T10:26:30.968" v="57" actId="20577"/>
          <ac:spMkLst>
            <pc:docMk/>
            <pc:sldMk cId="2973872101" sldId="266"/>
            <ac:spMk id="3" creationId="{00000000-0000-0000-0000-000000000000}"/>
          </ac:spMkLst>
        </pc:spChg>
      </pc:sldChg>
      <pc:sldChg chg="modSp mod">
        <pc:chgData name="Leonie van den Berg" userId="89d1b027-29e8-4657-8d7b-cbaee1dcda83" providerId="ADAL" clId="{412B87FE-3521-4EBC-A190-BAACA494A954}" dt="2023-10-30T10:28:08.201" v="73" actId="20577"/>
        <pc:sldMkLst>
          <pc:docMk/>
          <pc:sldMk cId="3357851017" sldId="272"/>
        </pc:sldMkLst>
        <pc:spChg chg="mod">
          <ac:chgData name="Leonie van den Berg" userId="89d1b027-29e8-4657-8d7b-cbaee1dcda83" providerId="ADAL" clId="{412B87FE-3521-4EBC-A190-BAACA494A954}" dt="2023-10-30T10:28:08.201" v="73" actId="20577"/>
          <ac:spMkLst>
            <pc:docMk/>
            <pc:sldMk cId="3357851017" sldId="27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167362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2233003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75894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91405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121987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394499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98029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156111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419101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1649348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dirty="0"/>
          </a:p>
        </p:txBody>
      </p:sp>
    </p:spTree>
    <p:extLst>
      <p:ext uri="{BB962C8B-B14F-4D97-AF65-F5344CB8AC3E}">
        <p14:creationId xmlns:p14="http://schemas.microsoft.com/office/powerpoint/2010/main" val="17455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‹nr.›</a:t>
            </a:fld>
            <a:endParaRPr lang="en-US" dirty="0"/>
          </a:p>
        </p:txBody>
      </p:sp>
    </p:spTree>
    <p:extLst>
      <p:ext uri="{BB962C8B-B14F-4D97-AF65-F5344CB8AC3E}">
        <p14:creationId xmlns:p14="http://schemas.microsoft.com/office/powerpoint/2010/main" val="47517199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Afbeelding 7" descr="Afbeelding met zitten&#10;&#10;Automatisch gegenereerde beschrijving">
            <a:extLst>
              <a:ext uri="{FF2B5EF4-FFF2-40B4-BE49-F238E27FC236}">
                <a16:creationId xmlns:a16="http://schemas.microsoft.com/office/drawing/2014/main" id="{786B5147-2B0D-4CE2-BCE5-50C708C771E6}"/>
              </a:ext>
            </a:extLst>
          </p:cNvPr>
          <p:cNvPicPr>
            <a:picLocks noChangeAspect="1"/>
          </p:cNvPicPr>
          <p:nvPr/>
        </p:nvPicPr>
        <p:blipFill rotWithShape="1">
          <a:blip r:embed="rId2"/>
          <a:srcRect r="-2" b="910"/>
          <a:stretch/>
        </p:blipFill>
        <p:spPr>
          <a:xfrm>
            <a:off x="621675" y="623275"/>
            <a:ext cx="4032621" cy="5607882"/>
          </a:xfrm>
          <a:prstGeom prst="rect">
            <a:avLst/>
          </a:prstGeom>
        </p:spPr>
      </p:pic>
      <p:sp>
        <p:nvSpPr>
          <p:cNvPr id="55" name="Right Triangle 5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450209" y="1056640"/>
            <a:ext cx="5799947" cy="3494398"/>
          </a:xfrm>
        </p:spPr>
        <p:txBody>
          <a:bodyPr anchor="b">
            <a:normAutofit/>
          </a:bodyPr>
          <a:lstStyle/>
          <a:p>
            <a:pPr algn="l"/>
            <a:r>
              <a:rPr lang="nl-NL" sz="8000">
                <a:ln w="22225">
                  <a:solidFill>
                    <a:schemeClr val="tx1"/>
                  </a:solidFill>
                  <a:miter lim="800000"/>
                </a:ln>
              </a:rPr>
              <a:t>BHV</a:t>
            </a:r>
          </a:p>
        </p:txBody>
      </p:sp>
      <p:sp>
        <p:nvSpPr>
          <p:cNvPr id="3" name="Ondertitel 2"/>
          <p:cNvSpPr>
            <a:spLocks noGrp="1"/>
          </p:cNvSpPr>
          <p:nvPr>
            <p:ph type="subTitle" idx="1"/>
          </p:nvPr>
        </p:nvSpPr>
        <p:spPr>
          <a:xfrm>
            <a:off x="5450210" y="4582814"/>
            <a:ext cx="4041454" cy="1312657"/>
          </a:xfrm>
        </p:spPr>
        <p:txBody>
          <a:bodyPr vert="horz" lIns="91440" tIns="45720" rIns="91440" bIns="45720" rtlCol="0" anchor="t">
            <a:normAutofit/>
          </a:bodyPr>
          <a:lstStyle/>
          <a:p>
            <a:pPr algn="l"/>
            <a:r>
              <a:rPr lang="nl-NL" dirty="0"/>
              <a:t>Schooljaar 2023-2024</a:t>
            </a:r>
          </a:p>
        </p:txBody>
      </p:sp>
    </p:spTree>
    <p:extLst>
      <p:ext uri="{BB962C8B-B14F-4D97-AF65-F5344CB8AC3E}">
        <p14:creationId xmlns:p14="http://schemas.microsoft.com/office/powerpoint/2010/main" val="205083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591344"/>
            <a:ext cx="3200400" cy="5585619"/>
          </a:xfrm>
        </p:spPr>
        <p:txBody>
          <a:bodyPr>
            <a:normAutofit/>
          </a:bodyPr>
          <a:lstStyle/>
          <a:p>
            <a:r>
              <a:rPr lang="nl-NL" sz="3700" dirty="0">
                <a:solidFill>
                  <a:srgbClr val="FFFFFF"/>
                </a:solidFill>
              </a:rPr>
              <a:t>Communicatie tijdens een ontruiming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dirty="0"/>
              <a:t>Communicatie met alle ontruimde collega’s en leerlingen verloopt via </a:t>
            </a:r>
            <a:r>
              <a:rPr lang="nl-NL" dirty="0" err="1"/>
              <a:t>BHV’ers</a:t>
            </a:r>
            <a:r>
              <a:rPr lang="nl-NL" dirty="0"/>
              <a:t>. Hiermee worden eventuele updates versterkt en wordt gecommuniceerd hoe en wanneer we weer naar binnen kunnen.</a:t>
            </a:r>
          </a:p>
          <a:p>
            <a:r>
              <a:rPr lang="nl-NL" dirty="0"/>
              <a:t>Communicatie met de media verloopt via de teamleiding na overleg met het hoofd BHV.</a:t>
            </a:r>
          </a:p>
          <a:p>
            <a:r>
              <a:rPr lang="nl-NL" dirty="0"/>
              <a:t>Communicatie met ouders achteraf wordt door de teamleiding verzorgd. </a:t>
            </a:r>
          </a:p>
        </p:txBody>
      </p:sp>
    </p:spTree>
    <p:extLst>
      <p:ext uri="{BB962C8B-B14F-4D97-AF65-F5344CB8AC3E}">
        <p14:creationId xmlns:p14="http://schemas.microsoft.com/office/powerpoint/2010/main" val="4023498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Einde ontruiming – terug naar binnen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sz="2600" dirty="0"/>
              <a:t>Wanneer het gebouw veilig verklaard is door de brandweer én/of het hoofd BHV toestemming gegeven heeft kan iedereen weer naar binnen. </a:t>
            </a:r>
          </a:p>
          <a:p>
            <a:r>
              <a:rPr lang="nl-NL" sz="2600" dirty="0"/>
              <a:t>Eén van BHV-ers coördineert het naar binnengaan door 1 klas tegelijk op te roepen en naar binnen te sturen. </a:t>
            </a:r>
          </a:p>
          <a:p>
            <a:r>
              <a:rPr lang="nl-NL" sz="2600" dirty="0"/>
              <a:t>De docent verantwoordelijk voor de groep gaat mee terug naar het lokaal. </a:t>
            </a:r>
          </a:p>
        </p:txBody>
      </p:sp>
    </p:spTree>
    <p:extLst>
      <p:ext uri="{BB962C8B-B14F-4D97-AF65-F5344CB8AC3E}">
        <p14:creationId xmlns:p14="http://schemas.microsoft.com/office/powerpoint/2010/main" val="195259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Aanmelden?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923365"/>
            <a:ext cx="6906491" cy="5253598"/>
          </a:xfrm>
        </p:spPr>
        <p:txBody>
          <a:bodyPr anchor="ctr">
            <a:normAutofit/>
          </a:bodyPr>
          <a:lstStyle/>
          <a:p>
            <a:r>
              <a:rPr lang="nl-NL" dirty="0"/>
              <a:t>Wil je BHV of EHBO’er worden? Meldt je nu aan bij Henk Egberts of Harry Bakker. </a:t>
            </a:r>
          </a:p>
          <a:p>
            <a:pPr marL="0" indent="0">
              <a:buNone/>
            </a:pPr>
            <a:endParaRPr lang="nl-NL" dirty="0"/>
          </a:p>
          <a:p>
            <a:r>
              <a:rPr lang="nl-NL" dirty="0"/>
              <a:t>Vergoeding is 25 euro bruto per maand</a:t>
            </a:r>
          </a:p>
          <a:p>
            <a:pPr marL="0" indent="0">
              <a:buNone/>
            </a:pPr>
            <a:endParaRPr lang="nl-NL" dirty="0"/>
          </a:p>
          <a:p>
            <a:endParaRPr lang="nl-NL" sz="2000" dirty="0"/>
          </a:p>
          <a:p>
            <a:pPr marL="0" indent="0">
              <a:buNone/>
            </a:pPr>
            <a:endParaRPr lang="nl-NL" sz="2000" dirty="0"/>
          </a:p>
          <a:p>
            <a:endParaRPr lang="nl-NL" sz="2600" dirty="0"/>
          </a:p>
        </p:txBody>
      </p:sp>
    </p:spTree>
    <p:extLst>
      <p:ext uri="{BB962C8B-B14F-4D97-AF65-F5344CB8AC3E}">
        <p14:creationId xmlns:p14="http://schemas.microsoft.com/office/powerpoint/2010/main" val="3357851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Bedankt!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dirty="0"/>
              <a:t>Graag horen we waar nog knelpunten zitten, zodat we hieraan kunnen werken! </a:t>
            </a:r>
          </a:p>
          <a:p>
            <a:r>
              <a:rPr lang="nl-NL" dirty="0"/>
              <a:t>Mail deze naar Henk Egberts</a:t>
            </a:r>
            <a:br>
              <a:rPr lang="nl-NL" dirty="0"/>
            </a:br>
            <a:r>
              <a:rPr lang="nl-NL" dirty="0">
                <a:cs typeface="Calibri"/>
              </a:rPr>
              <a:t>hegberts@ichthuskampen.nl</a:t>
            </a:r>
            <a:endParaRPr lang="nl-NL" dirty="0"/>
          </a:p>
        </p:txBody>
      </p:sp>
    </p:spTree>
    <p:extLst>
      <p:ext uri="{BB962C8B-B14F-4D97-AF65-F5344CB8AC3E}">
        <p14:creationId xmlns:p14="http://schemas.microsoft.com/office/powerpoint/2010/main" val="192789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In het gebouw gebeurt het volgende wanneer het alarm af gaat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pPr lvl="0"/>
            <a:r>
              <a:rPr lang="nl-NL" dirty="0"/>
              <a:t>De ontruimingsinstallatie wordt in werking gezet, je hoort een slow-</a:t>
            </a:r>
            <a:r>
              <a:rPr lang="nl-NL" dirty="0" err="1"/>
              <a:t>whoop</a:t>
            </a:r>
            <a:r>
              <a:rPr lang="nl-NL" dirty="0"/>
              <a:t> geluid. </a:t>
            </a:r>
          </a:p>
          <a:p>
            <a:pPr lvl="0"/>
            <a:r>
              <a:rPr lang="nl-NL" dirty="0"/>
              <a:t>De deuren naar buiten sluiten automatisch om teveel zuurstof in het gebouw te vermijden. Deze zijn handmatig te openen.</a:t>
            </a:r>
          </a:p>
        </p:txBody>
      </p:sp>
    </p:spTree>
    <p:extLst>
      <p:ext uri="{BB962C8B-B14F-4D97-AF65-F5344CB8AC3E}">
        <p14:creationId xmlns:p14="http://schemas.microsoft.com/office/powerpoint/2010/main" val="70331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Wat doe je wanneer je aan het lesgeven bent?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pPr lvl="0">
              <a:buFontTx/>
              <a:buChar char="-"/>
            </a:pPr>
            <a:r>
              <a:rPr lang="nl-NL" dirty="0"/>
              <a:t>Sluit ramen en deuren.</a:t>
            </a:r>
          </a:p>
          <a:p>
            <a:pPr lvl="0">
              <a:buFontTx/>
              <a:buChar char="-"/>
            </a:pPr>
            <a:r>
              <a:rPr lang="nl-NL" dirty="0"/>
              <a:t>Jassen en tassen blijven in het lokaal/gebouw.</a:t>
            </a:r>
          </a:p>
          <a:p>
            <a:pPr lvl="0">
              <a:buFontTx/>
              <a:buChar char="-"/>
            </a:pPr>
            <a:r>
              <a:rPr lang="nl-NL" dirty="0"/>
              <a:t>Je verlaat met je klas zo snel mogelijk het gebouw via de kortste weg (nooduitgangen).</a:t>
            </a:r>
          </a:p>
        </p:txBody>
      </p:sp>
    </p:spTree>
    <p:extLst>
      <p:ext uri="{BB962C8B-B14F-4D97-AF65-F5344CB8AC3E}">
        <p14:creationId xmlns:p14="http://schemas.microsoft.com/office/powerpoint/2010/main" val="253115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lowchart: Document 1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Hoe verlaat je het gebouw?</a:t>
            </a:r>
          </a:p>
        </p:txBody>
      </p:sp>
      <p:graphicFrame>
        <p:nvGraphicFramePr>
          <p:cNvPr id="8" name="Tijdelijke aanduiding voor inhoud 4"/>
          <p:cNvGraphicFramePr>
            <a:graphicFrameLocks/>
          </p:cNvGraphicFramePr>
          <p:nvPr>
            <p:extLst>
              <p:ext uri="{D42A27DB-BD31-4B8C-83A1-F6EECF244321}">
                <p14:modId xmlns:p14="http://schemas.microsoft.com/office/powerpoint/2010/main" val="941416681"/>
              </p:ext>
            </p:extLst>
          </p:nvPr>
        </p:nvGraphicFramePr>
        <p:xfrm>
          <a:off x="4438907" y="759533"/>
          <a:ext cx="6885589" cy="3738077"/>
        </p:xfrm>
        <a:graphic>
          <a:graphicData uri="http://schemas.openxmlformats.org/drawingml/2006/table">
            <a:tbl>
              <a:tblPr firstRow="1" bandRow="1">
                <a:tableStyleId>{3B4B98B0-60AC-42C2-AFA5-B58CD77FA1E5}</a:tableStyleId>
              </a:tblPr>
              <a:tblGrid>
                <a:gridCol w="3371357">
                  <a:extLst>
                    <a:ext uri="{9D8B030D-6E8A-4147-A177-3AD203B41FA5}">
                      <a16:colId xmlns:a16="http://schemas.microsoft.com/office/drawing/2014/main" val="2415058363"/>
                    </a:ext>
                  </a:extLst>
                </a:gridCol>
                <a:gridCol w="3514232">
                  <a:extLst>
                    <a:ext uri="{9D8B030D-6E8A-4147-A177-3AD203B41FA5}">
                      <a16:colId xmlns:a16="http://schemas.microsoft.com/office/drawing/2014/main" val="999561391"/>
                    </a:ext>
                  </a:extLst>
                </a:gridCol>
              </a:tblGrid>
              <a:tr h="612695">
                <a:tc>
                  <a:txBody>
                    <a:bodyPr/>
                    <a:lstStyle/>
                    <a:p>
                      <a:r>
                        <a:rPr lang="nl-NL" sz="3300" b="1" dirty="0"/>
                        <a:t>Locatie</a:t>
                      </a:r>
                    </a:p>
                  </a:txBody>
                  <a:tcPr marL="107862" marR="107862" marT="53931" marB="53931"/>
                </a:tc>
                <a:tc>
                  <a:txBody>
                    <a:bodyPr/>
                    <a:lstStyle/>
                    <a:p>
                      <a:r>
                        <a:rPr lang="nl-NL" sz="3300" b="1"/>
                        <a:t>Uitgang</a:t>
                      </a:r>
                    </a:p>
                  </a:txBody>
                  <a:tcPr marL="107862" marR="107862" marT="53931" marB="53931"/>
                </a:tc>
                <a:extLst>
                  <a:ext uri="{0D108BD9-81ED-4DB2-BD59-A6C34878D82A}">
                    <a16:rowId xmlns:a16="http://schemas.microsoft.com/office/drawing/2014/main" val="3335726821"/>
                  </a:ext>
                </a:extLst>
              </a:tr>
              <a:tr h="1538521">
                <a:tc>
                  <a:txBody>
                    <a:bodyPr/>
                    <a:lstStyle/>
                    <a:p>
                      <a:r>
                        <a:rPr lang="nl-NL" sz="3300" dirty="0">
                          <a:solidFill>
                            <a:schemeClr val="tx1"/>
                          </a:solidFill>
                        </a:rPr>
                        <a:t>IC 1A</a:t>
                      </a:r>
                    </a:p>
                  </a:txBody>
                  <a:tcPr marL="107862" marR="107862" marT="53931" marB="53931"/>
                </a:tc>
                <a:tc>
                  <a:txBody>
                    <a:bodyPr/>
                    <a:lstStyle/>
                    <a:p>
                      <a:r>
                        <a:rPr lang="nl-NL" sz="3300" dirty="0">
                          <a:solidFill>
                            <a:schemeClr val="tx1"/>
                          </a:solidFill>
                        </a:rPr>
                        <a:t>Sportveld achter en naast het Gebouw  1a</a:t>
                      </a:r>
                    </a:p>
                    <a:p>
                      <a:r>
                        <a:rPr lang="nl-NL" sz="3300" dirty="0">
                          <a:solidFill>
                            <a:schemeClr val="tx1"/>
                          </a:solidFill>
                        </a:rPr>
                        <a:t>Zie borden aan het hek voor juiste plaats.</a:t>
                      </a:r>
                    </a:p>
                  </a:txBody>
                  <a:tcPr marL="107862" marR="107862" marT="53931" marB="53931"/>
                </a:tc>
                <a:extLst>
                  <a:ext uri="{0D108BD9-81ED-4DB2-BD59-A6C34878D82A}">
                    <a16:rowId xmlns:a16="http://schemas.microsoft.com/office/drawing/2014/main" val="3795374014"/>
                  </a:ext>
                </a:extLst>
              </a:tr>
            </a:tbl>
          </a:graphicData>
        </a:graphic>
      </p:graphicFrame>
    </p:spTree>
    <p:extLst>
      <p:ext uri="{BB962C8B-B14F-4D97-AF65-F5344CB8AC3E}">
        <p14:creationId xmlns:p14="http://schemas.microsoft.com/office/powerpoint/2010/main" val="322530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lowchart: Document 1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Hoe verlaat je het gebouw?</a:t>
            </a:r>
          </a:p>
        </p:txBody>
      </p:sp>
      <p:graphicFrame>
        <p:nvGraphicFramePr>
          <p:cNvPr id="8" name="Tijdelijke aanduiding voor inhoud 4"/>
          <p:cNvGraphicFramePr>
            <a:graphicFrameLocks/>
          </p:cNvGraphicFramePr>
          <p:nvPr>
            <p:extLst>
              <p:ext uri="{D42A27DB-BD31-4B8C-83A1-F6EECF244321}">
                <p14:modId xmlns:p14="http://schemas.microsoft.com/office/powerpoint/2010/main" val="3483845067"/>
              </p:ext>
            </p:extLst>
          </p:nvPr>
        </p:nvGraphicFramePr>
        <p:xfrm>
          <a:off x="4468211" y="280163"/>
          <a:ext cx="6885589" cy="4348859"/>
        </p:xfrm>
        <a:graphic>
          <a:graphicData uri="http://schemas.openxmlformats.org/drawingml/2006/table">
            <a:tbl>
              <a:tblPr firstRow="1" bandRow="1">
                <a:tableStyleId>{3B4B98B0-60AC-42C2-AFA5-B58CD77FA1E5}</a:tableStyleId>
              </a:tblPr>
              <a:tblGrid>
                <a:gridCol w="3371357">
                  <a:extLst>
                    <a:ext uri="{9D8B030D-6E8A-4147-A177-3AD203B41FA5}">
                      <a16:colId xmlns:a16="http://schemas.microsoft.com/office/drawing/2014/main" val="2415058363"/>
                    </a:ext>
                  </a:extLst>
                </a:gridCol>
                <a:gridCol w="3514232">
                  <a:extLst>
                    <a:ext uri="{9D8B030D-6E8A-4147-A177-3AD203B41FA5}">
                      <a16:colId xmlns:a16="http://schemas.microsoft.com/office/drawing/2014/main" val="999561391"/>
                    </a:ext>
                  </a:extLst>
                </a:gridCol>
              </a:tblGrid>
              <a:tr h="612695">
                <a:tc>
                  <a:txBody>
                    <a:bodyPr/>
                    <a:lstStyle/>
                    <a:p>
                      <a:r>
                        <a:rPr lang="nl-NL" sz="3300" b="1" dirty="0"/>
                        <a:t>Locatie</a:t>
                      </a:r>
                    </a:p>
                  </a:txBody>
                  <a:tcPr marL="107862" marR="107862" marT="53931" marB="53931"/>
                </a:tc>
                <a:tc>
                  <a:txBody>
                    <a:bodyPr/>
                    <a:lstStyle/>
                    <a:p>
                      <a:r>
                        <a:rPr lang="nl-NL" sz="3300" b="1"/>
                        <a:t>Uitgang</a:t>
                      </a:r>
                    </a:p>
                  </a:txBody>
                  <a:tcPr marL="107862" marR="107862" marT="53931" marB="53931"/>
                </a:tc>
                <a:extLst>
                  <a:ext uri="{0D108BD9-81ED-4DB2-BD59-A6C34878D82A}">
                    <a16:rowId xmlns:a16="http://schemas.microsoft.com/office/drawing/2014/main" val="3335726821"/>
                  </a:ext>
                </a:extLst>
              </a:tr>
              <a:tr h="1075608">
                <a:tc>
                  <a:txBody>
                    <a:bodyPr/>
                    <a:lstStyle/>
                    <a:p>
                      <a:r>
                        <a:rPr lang="nl-NL" sz="3300" baseline="0" dirty="0">
                          <a:solidFill>
                            <a:schemeClr val="tx1"/>
                          </a:solidFill>
                        </a:rPr>
                        <a:t>IC 5</a:t>
                      </a:r>
                      <a:endParaRPr lang="nl-NL" sz="3300" dirty="0">
                        <a:solidFill>
                          <a:schemeClr val="tx1"/>
                        </a:solidFill>
                      </a:endParaRPr>
                    </a:p>
                  </a:txBody>
                  <a:tcPr marL="107862" marR="107862" marT="53931" marB="53931"/>
                </a:tc>
                <a:tc>
                  <a:txBody>
                    <a:bodyPr/>
                    <a:lstStyle/>
                    <a:p>
                      <a:r>
                        <a:rPr lang="nl-NL" sz="3300" dirty="0">
                          <a:solidFill>
                            <a:schemeClr val="tx1"/>
                          </a:solidFill>
                        </a:rPr>
                        <a:t>Stoep Jan Ligthartstraat</a:t>
                      </a:r>
                    </a:p>
                    <a:p>
                      <a:r>
                        <a:rPr lang="nl-NL" sz="3300" dirty="0">
                          <a:solidFill>
                            <a:schemeClr val="tx1"/>
                          </a:solidFill>
                        </a:rPr>
                        <a:t>(zie de tegels)</a:t>
                      </a:r>
                    </a:p>
                  </a:txBody>
                  <a:tcPr marL="107862" marR="107862" marT="53931" marB="53931"/>
                </a:tc>
                <a:extLst>
                  <a:ext uri="{0D108BD9-81ED-4DB2-BD59-A6C34878D82A}">
                    <a16:rowId xmlns:a16="http://schemas.microsoft.com/office/drawing/2014/main" val="97594359"/>
                  </a:ext>
                </a:extLst>
              </a:tr>
              <a:tr h="1075608">
                <a:tc>
                  <a:txBody>
                    <a:bodyPr/>
                    <a:lstStyle/>
                    <a:p>
                      <a:r>
                        <a:rPr lang="nl-NL" sz="3300" dirty="0">
                          <a:solidFill>
                            <a:schemeClr val="tx1"/>
                          </a:solidFill>
                        </a:rPr>
                        <a:t>IC 5</a:t>
                      </a:r>
                    </a:p>
                  </a:txBody>
                  <a:tcPr marL="107862" marR="107862" marT="53931" marB="53931"/>
                </a:tc>
                <a:tc>
                  <a:txBody>
                    <a:bodyPr/>
                    <a:lstStyle/>
                    <a:p>
                      <a:r>
                        <a:rPr lang="nl-NL" sz="3300" dirty="0">
                          <a:solidFill>
                            <a:schemeClr val="tx1"/>
                          </a:solidFill>
                        </a:rPr>
                        <a:t>Langs Geasfalteerde Parkeerplaats</a:t>
                      </a:r>
                    </a:p>
                    <a:p>
                      <a:endParaRPr lang="nl-NL" sz="3300" dirty="0">
                        <a:solidFill>
                          <a:schemeClr val="tx1"/>
                        </a:solidFill>
                      </a:endParaRPr>
                    </a:p>
                  </a:txBody>
                  <a:tcPr marL="107862" marR="107862" marT="53931" marB="53931"/>
                </a:tc>
                <a:extLst>
                  <a:ext uri="{0D108BD9-81ED-4DB2-BD59-A6C34878D82A}">
                    <a16:rowId xmlns:a16="http://schemas.microsoft.com/office/drawing/2014/main" val="1934602080"/>
                  </a:ext>
                </a:extLst>
              </a:tr>
            </a:tbl>
          </a:graphicData>
        </a:graphic>
      </p:graphicFrame>
    </p:spTree>
    <p:extLst>
      <p:ext uri="{BB962C8B-B14F-4D97-AF65-F5344CB8AC3E}">
        <p14:creationId xmlns:p14="http://schemas.microsoft.com/office/powerpoint/2010/main" val="345674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En dan?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dirty="0"/>
              <a:t>LET OP! Je blijft bij je klas en houdt ze bij elkaar. Je loopt dus met de klas mee naar de aangewezen plek. </a:t>
            </a:r>
          </a:p>
          <a:p>
            <a:r>
              <a:rPr lang="nl-NL" dirty="0"/>
              <a:t>Een ontruiming is geen pauze! Voor ons niet en voor leerlingen ook niet, dus laten we het goede voorbeeld geven. </a:t>
            </a:r>
          </a:p>
          <a:p>
            <a:r>
              <a:rPr lang="nl-NL" dirty="0"/>
              <a:t>Je blijft rustig staan wachten bij jouw groep tot je meer informatie krijgt.</a:t>
            </a:r>
          </a:p>
        </p:txBody>
      </p:sp>
    </p:spTree>
    <p:extLst>
      <p:ext uri="{BB962C8B-B14F-4D97-AF65-F5344CB8AC3E}">
        <p14:creationId xmlns:p14="http://schemas.microsoft.com/office/powerpoint/2010/main" val="58275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Wat doe je wanneer je geen les geeft?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dirty="0"/>
              <a:t>Je verlaat het gebouw via de juiste weg.</a:t>
            </a:r>
          </a:p>
          <a:p>
            <a:r>
              <a:rPr lang="nl-NL" dirty="0"/>
              <a:t>Je loopt richting de verzamelplek en neemt een collega over met BHV of EHBO, zodat deze andere werkzaamheden kan gaan uitvoeren. Jij blijft bij de klas.</a:t>
            </a:r>
          </a:p>
          <a:p>
            <a:endParaRPr lang="nl-NL" dirty="0"/>
          </a:p>
        </p:txBody>
      </p:sp>
    </p:spTree>
    <p:extLst>
      <p:ext uri="{BB962C8B-B14F-4D97-AF65-F5344CB8AC3E}">
        <p14:creationId xmlns:p14="http://schemas.microsoft.com/office/powerpoint/2010/main" val="54850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591344"/>
            <a:ext cx="3200400" cy="5585619"/>
          </a:xfrm>
        </p:spPr>
        <p:txBody>
          <a:bodyPr>
            <a:normAutofit/>
          </a:bodyPr>
          <a:lstStyle/>
          <a:p>
            <a:r>
              <a:rPr lang="nl-NL" dirty="0">
                <a:solidFill>
                  <a:srgbClr val="FFFFFF"/>
                </a:solidFill>
              </a:rPr>
              <a:t>Wat doe je wanneer je EHBO-er of BHV-er  bent?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sz="2600" dirty="0"/>
              <a:t>Wanneer je les geeft volg je dezelfde stappen als de overige collega’s. Je wacht tot iemand jou komt overnemen op de verzamelplaats of draagt jouw groep over aan een collega naast je. </a:t>
            </a:r>
          </a:p>
          <a:p>
            <a:r>
              <a:rPr lang="nl-NL" sz="2600" dirty="0"/>
              <a:t>Zodra jouw groep veilig is en op de juiste plek staat meld je je vóór de balie bij de receptie! Je komt dus niet het kantoor binnen! </a:t>
            </a:r>
          </a:p>
          <a:p>
            <a:r>
              <a:rPr lang="nl-NL" sz="2600" dirty="0"/>
              <a:t>Je krijgt via het schuifraam een kaart met daarop een zone die je gaat controleren in duo’s. Je kijkt samen of de ruimte volledig leeg is. Sluit ramen en deuren voor zover dat nog niet gebeurt is.</a:t>
            </a:r>
          </a:p>
          <a:p>
            <a:r>
              <a:rPr lang="nl-NL" sz="2600" dirty="0"/>
              <a:t>Klaar? Kom terug naar de ruimte voor de receptie en wacht op verdere instructie. </a:t>
            </a:r>
          </a:p>
        </p:txBody>
      </p:sp>
    </p:spTree>
    <p:extLst>
      <p:ext uri="{BB962C8B-B14F-4D97-AF65-F5344CB8AC3E}">
        <p14:creationId xmlns:p14="http://schemas.microsoft.com/office/powerpoint/2010/main" val="337851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86834" y="1153572"/>
            <a:ext cx="3200400" cy="4461163"/>
          </a:xfrm>
        </p:spPr>
        <p:txBody>
          <a:bodyPr>
            <a:normAutofit/>
          </a:bodyPr>
          <a:lstStyle/>
          <a:p>
            <a:r>
              <a:rPr lang="nl-NL" dirty="0">
                <a:solidFill>
                  <a:srgbClr val="FFFFFF"/>
                </a:solidFill>
              </a:rPr>
              <a:t>Belangrijk voor een ieder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4447308" y="591344"/>
            <a:ext cx="6906491" cy="5585619"/>
          </a:xfrm>
        </p:spPr>
        <p:txBody>
          <a:bodyPr anchor="ctr">
            <a:normAutofit/>
          </a:bodyPr>
          <a:lstStyle/>
          <a:p>
            <a:r>
              <a:rPr lang="nl-NL" dirty="0"/>
              <a:t>Tijdens een ontruiming heeft het hoofd BHV/ploegleider het voor het zeggen. Er wordt nooit afgeweken van protocol en er worden nooit beslissingen gemaakt op eigen initiatief. </a:t>
            </a:r>
          </a:p>
          <a:p>
            <a:endParaRPr lang="nl-NL" dirty="0"/>
          </a:p>
        </p:txBody>
      </p:sp>
    </p:spTree>
    <p:extLst>
      <p:ext uri="{BB962C8B-B14F-4D97-AF65-F5344CB8AC3E}">
        <p14:creationId xmlns:p14="http://schemas.microsoft.com/office/powerpoint/2010/main" val="2973872101"/>
      </p:ext>
    </p:extLst>
  </p:cSld>
  <p:clrMapOvr>
    <a:masterClrMapping/>
  </p:clrMapOvr>
</p:sld>
</file>

<file path=ppt/theme/theme1.xml><?xml version="1.0" encoding="utf-8"?>
<a:theme xmlns:a="http://schemas.openxmlformats.org/drawingml/2006/main" name="Office Theme">
  <a:themeElements>
    <a:clrScheme name="Diepblauw">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A05DB7CD222649B6084176701E04B8" ma:contentTypeVersion="9" ma:contentTypeDescription="Een nieuw document maken." ma:contentTypeScope="" ma:versionID="4417f6e11abc0f29434e94487cdd8e93">
  <xsd:schema xmlns:xsd="http://www.w3.org/2001/XMLSchema" xmlns:xs="http://www.w3.org/2001/XMLSchema" xmlns:p="http://schemas.microsoft.com/office/2006/metadata/properties" xmlns:ns3="88af377a-62ce-417f-a791-748b6882f2a5" xmlns:ns4="3980688c-45fe-4113-840c-007e0c21106d" targetNamespace="http://schemas.microsoft.com/office/2006/metadata/properties" ma:root="true" ma:fieldsID="d29863b0d0159c0fe12016a046317ac3" ns3:_="" ns4:_="">
    <xsd:import namespace="88af377a-62ce-417f-a791-748b6882f2a5"/>
    <xsd:import namespace="3980688c-45fe-4113-840c-007e0c21106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af377a-62ce-417f-a791-748b6882f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80688c-45fe-4113-840c-007e0c21106d"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52003E-0FEF-4850-B682-B84BC3EFA0E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3BA7148-5BF1-4B45-84A2-F08AEDDE7D92}">
  <ds:schemaRefs>
    <ds:schemaRef ds:uri="http://schemas.microsoft.com/sharepoint/v3/contenttype/forms"/>
  </ds:schemaRefs>
</ds:datastoreItem>
</file>

<file path=customXml/itemProps3.xml><?xml version="1.0" encoding="utf-8"?>
<ds:datastoreItem xmlns:ds="http://schemas.openxmlformats.org/officeDocument/2006/customXml" ds:itemID="{C418F165-68F7-4068-A2CE-160C18EC8F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af377a-62ce-417f-a791-748b6882f2a5"/>
    <ds:schemaRef ds:uri="3980688c-45fe-4113-840c-007e0c2110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TotalTime>
  <Words>589</Words>
  <Application>Microsoft Office PowerPoint</Application>
  <PresentationFormat>Breedbeeld</PresentationFormat>
  <Paragraphs>54</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Office Theme</vt:lpstr>
      <vt:lpstr>BHV</vt:lpstr>
      <vt:lpstr>In het gebouw gebeurt het volgende wanneer het alarm af gaat</vt:lpstr>
      <vt:lpstr>Wat doe je wanneer je aan het lesgeven bent?</vt:lpstr>
      <vt:lpstr>Hoe verlaat je het gebouw?</vt:lpstr>
      <vt:lpstr>Hoe verlaat je het gebouw?</vt:lpstr>
      <vt:lpstr>En dan?</vt:lpstr>
      <vt:lpstr>Wat doe je wanneer je geen les geeft?</vt:lpstr>
      <vt:lpstr>Wat doe je wanneer je EHBO-er of BHV-er  bent?</vt:lpstr>
      <vt:lpstr>Belangrijk voor een ieder</vt:lpstr>
      <vt:lpstr>Communicatie tijdens een ontruiming</vt:lpstr>
      <vt:lpstr>Einde ontruiming – terug naar binnen</vt:lpstr>
      <vt:lpstr>Aanmelden?</vt:lpstr>
      <vt:lpstr>Bedankt!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BHV</dc:title>
  <dc:creator>Leonie van den Berg</dc:creator>
  <cp:lastModifiedBy>Leonie van den Berg</cp:lastModifiedBy>
  <cp:revision>4</cp:revision>
  <dcterms:created xsi:type="dcterms:W3CDTF">2022-12-20T12:00:35Z</dcterms:created>
  <dcterms:modified xsi:type="dcterms:W3CDTF">2023-10-30T10:28:16Z</dcterms:modified>
</cp:coreProperties>
</file>